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media/image45.png" ContentType="image/png"/>
  <Override PartName="/ppt/media/image1.wmf" ContentType="image/x-wmf"/>
  <Override PartName="/ppt/media/image46.png" ContentType="image/png"/>
  <Override PartName="/ppt/media/image2.wmf" ContentType="image/x-wmf"/>
  <Override PartName="/ppt/media/image47.png" ContentType="image/png"/>
  <Override PartName="/ppt/media/image3.wmf" ContentType="image/x-wmf"/>
  <Override PartName="/ppt/media/image4.wmf" ContentType="image/x-wmf"/>
  <Override PartName="/ppt/media/image55.jpeg" ContentType="image/jpeg"/>
  <Override PartName="/ppt/media/image48.png" ContentType="image/png"/>
  <Override PartName="/ppt/media/image5.wmf" ContentType="image/x-wmf"/>
  <Override PartName="/ppt/media/image49.png" ContentType="image/png"/>
  <Override PartName="/ppt/media/image6.wmf" ContentType="image/x-wmf"/>
  <Override PartName="/ppt/media/image14.gif" ContentType="image/gif"/>
  <Override PartName="/ppt/media/image60.png" ContentType="image/png"/>
  <Override PartName="/ppt/media/image7.wmf" ContentType="image/x-wmf"/>
  <Override PartName="/ppt/media/image61.png" ContentType="image/png"/>
  <Override PartName="/ppt/media/image8.wmf" ContentType="image/x-wmf"/>
  <Override PartName="/ppt/media/image62.png" ContentType="image/png"/>
  <Override PartName="/ppt/media/image9.wmf" ContentType="image/x-wmf"/>
  <Override PartName="/ppt/media/image63.png" ContentType="image/png"/>
  <Override PartName="/ppt/media/image10.wmf" ContentType="image/x-wmf"/>
  <Override PartName="/ppt/media/image11.wmf" ContentType="image/x-wmf"/>
  <Override PartName="/ppt/media/image12.png" ContentType="image/png"/>
  <Override PartName="/ppt/media/image13.wmf" ContentType="image/x-wmf"/>
  <Override PartName="/ppt/media/image58.png" ContentType="image/png"/>
  <Override PartName="/ppt/media/image15.wmf" ContentType="image/x-wmf"/>
  <Override PartName="/ppt/media/image16.wmf" ContentType="image/x-wmf"/>
  <Override PartName="/ppt/media/image17.wmf" ContentType="image/x-wmf"/>
  <Override PartName="/ppt/media/image18.png" ContentType="image/png"/>
  <Override PartName="/ppt/media/image19.png" ContentType="image/png"/>
  <Override PartName="/ppt/media/image20.png" ContentType="image/png"/>
  <Override PartName="/ppt/media/image21.wmf" ContentType="image/x-wmf"/>
  <Override PartName="/ppt/media/image22.wmf" ContentType="image/x-wmf"/>
  <Override PartName="/ppt/media/image23.wmf" ContentType="image/x-wmf"/>
  <Override PartName="/ppt/media/image24.png" ContentType="image/png"/>
  <Override PartName="/ppt/media/image25.wmf" ContentType="image/x-wmf"/>
  <Override PartName="/ppt/media/image26.wmf" ContentType="image/x-wmf"/>
  <Override PartName="/ppt/media/image27.wmf" ContentType="image/x-wmf"/>
  <Override PartName="/ppt/media/image35.jpeg" ContentType="image/jpeg"/>
  <Override PartName="/ppt/media/image28.wmf" ContentType="image/x-wmf"/>
  <Override PartName="/ppt/media/image29.png" ContentType="image/png"/>
  <Override PartName="/ppt/media/image51.wmf" ContentType="image/x-wmf"/>
  <Override PartName="/ppt/media/image30.png" ContentType="image/png"/>
  <Override PartName="/ppt/media/image31.wmf" ContentType="image/x-wmf"/>
  <Override PartName="/ppt/media/image32.png" ContentType="image/png"/>
  <Override PartName="/ppt/media/image33.png" ContentType="image/png"/>
  <Override PartName="/ppt/media/image34.wmf" ContentType="image/x-wmf"/>
  <Override PartName="/ppt/media/image36.jpeg" ContentType="image/jpeg"/>
  <Override PartName="/ppt/media/image37.jpeg" ContentType="image/jpeg"/>
  <Override PartName="/ppt/media/image38.wmf" ContentType="image/x-wmf"/>
  <Override PartName="/ppt/media/image39.wmf" ContentType="image/x-wmf"/>
  <Override PartName="/ppt/media/image40.png" ContentType="image/png"/>
  <Override PartName="/ppt/media/image52.wmf" ContentType="image/x-wmf"/>
  <Override PartName="/ppt/media/image41.png" ContentType="image/png"/>
  <Override PartName="/ppt/media/image42.png" ContentType="image/png"/>
  <Override PartName="/ppt/media/image54.wmf" ContentType="image/x-wmf"/>
  <Override PartName="/ppt/media/image43.png" ContentType="image/png"/>
  <Override PartName="/ppt/media/image44.png" ContentType="image/png"/>
  <Override PartName="/ppt/media/image56.wmf" ContentType="image/x-wmf"/>
  <Override PartName="/ppt/media/image50.png" ContentType="image/png"/>
  <Override PartName="/ppt/media/image53.jpeg" ContentType="image/jpeg"/>
  <Override PartName="/ppt/media/image57.png" ContentType="image/png"/>
  <Override PartName="/ppt/media/image59.jpeg" ContentType="image/jpeg"/>
  <Override PartName="/ppt/media/image6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0"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1"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2"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43"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64"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65"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69"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5"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8"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1"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4"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5"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6"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7"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88"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8"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03"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08"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12"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5"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2"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4"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5"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7"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8"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29"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30"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31"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 name="PlaceHolder 2"/>
          <p:cNvSpPr>
            <a:spLocks noGrp="1"/>
          </p:cNvSpPr>
          <p:nvPr>
            <p:ph type="subTitle"/>
          </p:nvPr>
        </p:nvSpPr>
        <p:spPr>
          <a:xfrm>
            <a:off x="411120" y="1143000"/>
            <a:ext cx="8318160" cy="518112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4" name="PlaceHolder 2"/>
          <p:cNvSpPr>
            <a:spLocks noGrp="1"/>
          </p:cNvSpPr>
          <p:nvPr>
            <p:ph type="body"/>
          </p:nvPr>
        </p:nvSpPr>
        <p:spPr>
          <a:xfrm>
            <a:off x="411120" y="1143000"/>
            <a:ext cx="831816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47"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1"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52"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53"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5"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156"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57"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9"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0"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1"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3" name="PlaceHolder 2"/>
          <p:cNvSpPr>
            <a:spLocks noGrp="1"/>
          </p:cNvSpPr>
          <p:nvPr>
            <p:ph type="body"/>
          </p:nvPr>
        </p:nvSpPr>
        <p:spPr>
          <a:xfrm>
            <a:off x="411120" y="114300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4" name="PlaceHolder 3"/>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6"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7"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8"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69" name="PlaceHolder 5"/>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1" name="PlaceHolder 2"/>
          <p:cNvSpPr>
            <a:spLocks noGrp="1"/>
          </p:cNvSpPr>
          <p:nvPr>
            <p:ph type="body"/>
          </p:nvPr>
        </p:nvSpPr>
        <p:spPr>
          <a:xfrm>
            <a:off x="41112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2" name="PlaceHolder 3"/>
          <p:cNvSpPr>
            <a:spLocks noGrp="1"/>
          </p:cNvSpPr>
          <p:nvPr>
            <p:ph type="body"/>
          </p:nvPr>
        </p:nvSpPr>
        <p:spPr>
          <a:xfrm>
            <a:off x="322344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3" name="PlaceHolder 4"/>
          <p:cNvSpPr>
            <a:spLocks noGrp="1"/>
          </p:cNvSpPr>
          <p:nvPr>
            <p:ph type="body"/>
          </p:nvPr>
        </p:nvSpPr>
        <p:spPr>
          <a:xfrm>
            <a:off x="6035760" y="114300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4" name="PlaceHolder 5"/>
          <p:cNvSpPr>
            <a:spLocks noGrp="1"/>
          </p:cNvSpPr>
          <p:nvPr>
            <p:ph type="body"/>
          </p:nvPr>
        </p:nvSpPr>
        <p:spPr>
          <a:xfrm>
            <a:off x="41112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5" name="PlaceHolder 6"/>
          <p:cNvSpPr>
            <a:spLocks noGrp="1"/>
          </p:cNvSpPr>
          <p:nvPr>
            <p:ph type="body"/>
          </p:nvPr>
        </p:nvSpPr>
        <p:spPr>
          <a:xfrm>
            <a:off x="322344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76" name="PlaceHolder 7"/>
          <p:cNvSpPr>
            <a:spLocks noGrp="1"/>
          </p:cNvSpPr>
          <p:nvPr>
            <p:ph type="body"/>
          </p:nvPr>
        </p:nvSpPr>
        <p:spPr>
          <a:xfrm>
            <a:off x="6035760" y="3849120"/>
            <a:ext cx="267804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380880" y="152280"/>
            <a:ext cx="8280000" cy="2472840"/>
          </a:xfrm>
          <a:prstGeom prst="rect">
            <a:avLst/>
          </a:prstGeom>
        </p:spPr>
        <p:txBody>
          <a:bodyPr lIns="0" rIns="0" tIns="0" bIns="0" anchor="ctr">
            <a:noAutofit/>
          </a:bodyPr>
          <a:p>
            <a:pPr algn="ctr"/>
            <a:endParaRPr b="0" lang="tr-T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3"/>
          <p:cNvSpPr>
            <a:spLocks noGrp="1"/>
          </p:cNvSpPr>
          <p:nvPr>
            <p:ph type="body"/>
          </p:nvPr>
        </p:nvSpPr>
        <p:spPr>
          <a:xfrm>
            <a:off x="46735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4"/>
          <p:cNvSpPr>
            <a:spLocks noGrp="1"/>
          </p:cNvSpPr>
          <p:nvPr>
            <p:ph type="body"/>
          </p:nvPr>
        </p:nvSpPr>
        <p:spPr>
          <a:xfrm>
            <a:off x="4111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 name="PlaceHolder 2"/>
          <p:cNvSpPr>
            <a:spLocks noGrp="1"/>
          </p:cNvSpPr>
          <p:nvPr>
            <p:ph type="body"/>
          </p:nvPr>
        </p:nvSpPr>
        <p:spPr>
          <a:xfrm>
            <a:off x="411120" y="1143000"/>
            <a:ext cx="4059000" cy="518112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4673520" y="384912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80880" y="152280"/>
            <a:ext cx="8280000" cy="53316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 name="PlaceHolder 2"/>
          <p:cNvSpPr>
            <a:spLocks noGrp="1"/>
          </p:cNvSpPr>
          <p:nvPr>
            <p:ph type="body"/>
          </p:nvPr>
        </p:nvSpPr>
        <p:spPr>
          <a:xfrm>
            <a:off x="4111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4673520" y="1143000"/>
            <a:ext cx="4059000" cy="24710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4"/>
          <p:cNvSpPr>
            <a:spLocks noGrp="1"/>
          </p:cNvSpPr>
          <p:nvPr>
            <p:ph type="body"/>
          </p:nvPr>
        </p:nvSpPr>
        <p:spPr>
          <a:xfrm>
            <a:off x="411120" y="3849120"/>
            <a:ext cx="8318160" cy="24710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6"/>
          <p:cNvGrpSpPr/>
          <p:nvPr/>
        </p:nvGrpSpPr>
        <p:grpSpPr>
          <a:xfrm>
            <a:off x="304920" y="838080"/>
            <a:ext cx="8534160" cy="152280"/>
            <a:chOff x="304920" y="838080"/>
            <a:chExt cx="8534160" cy="152280"/>
          </a:xfrm>
        </p:grpSpPr>
        <p:sp>
          <p:nvSpPr>
            <p:cNvPr id="1" name="Rectangle 17"/>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2" name="Rectangle 18"/>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sp>
        <p:nvSpPr>
          <p:cNvPr id="3" name="Text Box 10"/>
          <p:cNvSpPr/>
          <p:nvPr/>
        </p:nvSpPr>
        <p:spPr>
          <a:xfrm>
            <a:off x="457200" y="6400800"/>
            <a:ext cx="121896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01/27/2021</a:t>
            </a:r>
            <a:endParaRPr b="0" lang="tr-TR" sz="1400" spc="-1" strike="noStrike">
              <a:latin typeface="Arial"/>
            </a:endParaRPr>
          </a:p>
        </p:txBody>
      </p:sp>
      <p:sp>
        <p:nvSpPr>
          <p:cNvPr id="4" name="Rectangle 1"/>
          <p:cNvSpPr/>
          <p:nvPr/>
        </p:nvSpPr>
        <p:spPr>
          <a:xfrm>
            <a:off x="8136720" y="6400800"/>
            <a:ext cx="10393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spcBef>
                <a:spcPts val="700"/>
              </a:spcBef>
            </a:pPr>
            <a:fld id="{DB89C911-B765-48EF-AFA1-BBAAA40CE32A}" type="slidenum">
              <a:rPr b="1" lang="en-US" sz="1400" spc="-1" strike="noStrike">
                <a:solidFill>
                  <a:srgbClr val="000000"/>
                </a:solidFill>
                <a:latin typeface="Arial"/>
              </a:rPr>
              <a:t>&lt;number&gt;</a:t>
            </a:fld>
            <a:endParaRPr b="0" lang="tr-TR" sz="1400" spc="-1" strike="noStrike">
              <a:latin typeface="Arial"/>
            </a:endParaRPr>
          </a:p>
        </p:txBody>
      </p:sp>
      <p:sp>
        <p:nvSpPr>
          <p:cNvPr id="5" name="Rectangle 2"/>
          <p:cNvSpPr/>
          <p:nvPr/>
        </p:nvSpPr>
        <p:spPr>
          <a:xfrm>
            <a:off x="2514600" y="6334920"/>
            <a:ext cx="373356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rPr>
              <a:t>Introduction to Data Mining, 2nd Edition   Tan, Steinbach, Karpatne, Kumar</a:t>
            </a:r>
            <a:endParaRPr b="0" lang="tr-TR" sz="1400" spc="-1" strike="noStrike">
              <a:latin typeface="Arial"/>
            </a:endParaRPr>
          </a:p>
        </p:txBody>
      </p:sp>
      <p:sp>
        <p:nvSpPr>
          <p:cNvPr id="6" name="PlaceHolder 1"/>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7" name="PlaceHolder 2"/>
          <p:cNvSpPr>
            <a:spLocks noGrp="1"/>
          </p:cNvSpPr>
          <p:nvPr>
            <p:ph type="body"/>
          </p:nvPr>
        </p:nvSpPr>
        <p:spPr>
          <a:xfrm>
            <a:off x="411120" y="1143000"/>
            <a:ext cx="83181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Third level</a:t>
            </a:r>
            <a:endParaRPr b="0" lang="en-US" sz="20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4" name="Group 16"/>
          <p:cNvGrpSpPr/>
          <p:nvPr/>
        </p:nvGrpSpPr>
        <p:grpSpPr>
          <a:xfrm>
            <a:off x="304920" y="838080"/>
            <a:ext cx="8534160" cy="152280"/>
            <a:chOff x="304920" y="838080"/>
            <a:chExt cx="8534160" cy="152280"/>
          </a:xfrm>
        </p:grpSpPr>
        <p:sp>
          <p:nvSpPr>
            <p:cNvPr id="45" name="Rectangle 17"/>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46" name="Rectangle 18"/>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sp>
        <p:nvSpPr>
          <p:cNvPr id="47" name="Text Box 10"/>
          <p:cNvSpPr/>
          <p:nvPr/>
        </p:nvSpPr>
        <p:spPr>
          <a:xfrm>
            <a:off x="457200" y="6400800"/>
            <a:ext cx="121896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01/27/2021</a:t>
            </a:r>
            <a:endParaRPr b="0" lang="tr-TR" sz="1400" spc="-1" strike="noStrike">
              <a:latin typeface="Arial"/>
            </a:endParaRPr>
          </a:p>
        </p:txBody>
      </p:sp>
      <p:sp>
        <p:nvSpPr>
          <p:cNvPr id="48" name="Rectangle 1"/>
          <p:cNvSpPr/>
          <p:nvPr/>
        </p:nvSpPr>
        <p:spPr>
          <a:xfrm>
            <a:off x="8136720" y="6400800"/>
            <a:ext cx="10393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spcBef>
                <a:spcPts val="700"/>
              </a:spcBef>
            </a:pPr>
            <a:fld id="{51851DCE-4F5D-4139-8279-23B5C455B4C2}" type="slidenum">
              <a:rPr b="1" lang="en-US" sz="1400" spc="-1" strike="noStrike">
                <a:solidFill>
                  <a:srgbClr val="000000"/>
                </a:solidFill>
                <a:latin typeface="Arial"/>
              </a:rPr>
              <a:t>&lt;number&gt;</a:t>
            </a:fld>
            <a:endParaRPr b="0" lang="tr-TR" sz="1400" spc="-1" strike="noStrike">
              <a:latin typeface="Arial"/>
            </a:endParaRPr>
          </a:p>
        </p:txBody>
      </p:sp>
      <p:sp>
        <p:nvSpPr>
          <p:cNvPr id="49" name="Rectangle 2"/>
          <p:cNvSpPr/>
          <p:nvPr/>
        </p:nvSpPr>
        <p:spPr>
          <a:xfrm>
            <a:off x="2514600" y="6334920"/>
            <a:ext cx="373356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rPr>
              <a:t>Introduction to Data Mining, 2nd Edition   Tan, Steinbach, Karpatne, Kumar</a:t>
            </a:r>
            <a:endParaRPr b="0" lang="tr-TR" sz="1400" spc="-1" strike="noStrike">
              <a:latin typeface="Arial"/>
            </a:endParaRPr>
          </a:p>
        </p:txBody>
      </p:sp>
      <p:sp>
        <p:nvSpPr>
          <p:cNvPr id="50" name="PlaceHolder 1"/>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51" name="PlaceHolder 2"/>
          <p:cNvSpPr>
            <a:spLocks noGrp="1"/>
          </p:cNvSpPr>
          <p:nvPr>
            <p:ph type="body"/>
          </p:nvPr>
        </p:nvSpPr>
        <p:spPr>
          <a:xfrm>
            <a:off x="411120" y="1143000"/>
            <a:ext cx="40827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Third level</a:t>
            </a:r>
            <a:endParaRPr b="0" lang="en-US" sz="20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
        <p:nvSpPr>
          <p:cNvPr id="52" name="PlaceHolder 3"/>
          <p:cNvSpPr>
            <a:spLocks noGrp="1"/>
          </p:cNvSpPr>
          <p:nvPr>
            <p:ph type="body"/>
          </p:nvPr>
        </p:nvSpPr>
        <p:spPr>
          <a:xfrm>
            <a:off x="4646520" y="1143000"/>
            <a:ext cx="4082760" cy="5181120"/>
          </a:xfrm>
          <a:prstGeom prst="rect">
            <a:avLst/>
          </a:prstGeom>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Click to edit Master text styles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Second level</a:t>
            </a:r>
            <a:endParaRPr b="0" lang="en-US" sz="2400" spc="-1" strike="noStrike">
              <a:solidFill>
                <a:srgbClr val="000000"/>
              </a:solidFill>
              <a:latin typeface="Arial"/>
            </a:endParaRPr>
          </a:p>
          <a:p>
            <a:pPr lvl="2" marL="914400" indent="-28800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Third level</a:t>
            </a:r>
            <a:endParaRPr b="0" lang="en-US" sz="2000" spc="-1" strike="noStrike">
              <a:solidFill>
                <a:srgbClr val="000000"/>
              </a:solidFill>
              <a:latin typeface="Times New Roman"/>
            </a:endParaRPr>
          </a:p>
          <a:p>
            <a:pPr lvl="3" marL="16002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Fourth level</a:t>
            </a:r>
            <a:endParaRPr b="0" lang="en-US" sz="2000" spc="-1" strike="noStrike">
              <a:solidFill>
                <a:srgbClr val="000000"/>
              </a:solidFill>
              <a:latin typeface="Times New Roman"/>
            </a:endParaRPr>
          </a:p>
          <a:p>
            <a:pPr lvl="4" marL="2057400" indent="-228240">
              <a:lnSpc>
                <a:spcPct val="100000"/>
              </a:lnSpc>
              <a:spcBef>
                <a:spcPts val="400"/>
              </a:spcBef>
              <a:buClr>
                <a:srgbClr val="000000"/>
              </a:buClr>
              <a:buFont typeface="Symbol" charset="2"/>
              <a:buChar char=""/>
            </a:pPr>
            <a:r>
              <a:rPr b="0" lang="en-US" sz="2000" spc="-1" strike="noStrike">
                <a:solidFill>
                  <a:srgbClr val="000000"/>
                </a:solidFill>
                <a:latin typeface="Times New Roman"/>
              </a:rPr>
              <a:t>Fifth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Group 16"/>
          <p:cNvGrpSpPr/>
          <p:nvPr/>
        </p:nvGrpSpPr>
        <p:grpSpPr>
          <a:xfrm>
            <a:off x="304920" y="838080"/>
            <a:ext cx="8534160" cy="152280"/>
            <a:chOff x="304920" y="838080"/>
            <a:chExt cx="8534160" cy="152280"/>
          </a:xfrm>
        </p:grpSpPr>
        <p:sp>
          <p:nvSpPr>
            <p:cNvPr id="90" name="Rectangle 17"/>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91" name="Rectangle 18"/>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sp>
        <p:nvSpPr>
          <p:cNvPr id="92" name="Text Box 10"/>
          <p:cNvSpPr/>
          <p:nvPr/>
        </p:nvSpPr>
        <p:spPr>
          <a:xfrm>
            <a:off x="457200" y="6400800"/>
            <a:ext cx="121896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01/27/2021</a:t>
            </a:r>
            <a:endParaRPr b="0" lang="tr-TR" sz="1400" spc="-1" strike="noStrike">
              <a:latin typeface="Arial"/>
            </a:endParaRPr>
          </a:p>
        </p:txBody>
      </p:sp>
      <p:sp>
        <p:nvSpPr>
          <p:cNvPr id="93" name="Rectangle 1"/>
          <p:cNvSpPr/>
          <p:nvPr/>
        </p:nvSpPr>
        <p:spPr>
          <a:xfrm>
            <a:off x="8136720" y="6400800"/>
            <a:ext cx="10393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spcBef>
                <a:spcPts val="700"/>
              </a:spcBef>
            </a:pPr>
            <a:fld id="{44E61C21-BE48-4B27-B267-5425E8D28AF3}" type="slidenum">
              <a:rPr b="1" lang="en-US" sz="1400" spc="-1" strike="noStrike">
                <a:solidFill>
                  <a:srgbClr val="000000"/>
                </a:solidFill>
                <a:latin typeface="Arial"/>
              </a:rPr>
              <a:t>&lt;number&gt;</a:t>
            </a:fld>
            <a:endParaRPr b="0" lang="tr-TR" sz="1400" spc="-1" strike="noStrike">
              <a:latin typeface="Arial"/>
            </a:endParaRPr>
          </a:p>
        </p:txBody>
      </p:sp>
      <p:sp>
        <p:nvSpPr>
          <p:cNvPr id="94" name="Rectangle 2"/>
          <p:cNvSpPr/>
          <p:nvPr/>
        </p:nvSpPr>
        <p:spPr>
          <a:xfrm>
            <a:off x="2514600" y="6334920"/>
            <a:ext cx="373356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rPr>
              <a:t>Introduction to Data Mining, 2nd Edition   Tan, Steinbach, Karpatne, Kumar</a:t>
            </a:r>
            <a:endParaRPr b="0" lang="tr-TR" sz="1400" spc="-1" strike="noStrike">
              <a:latin typeface="Arial"/>
            </a:endParaRPr>
          </a:p>
        </p:txBody>
      </p:sp>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96"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imes New Roman"/>
              </a:rPr>
              <a:t>Third Outline Level</a:t>
            </a:r>
            <a:endParaRPr b="0" lang="en-US" sz="2000" spc="-1" strike="noStrike">
              <a:solidFill>
                <a:srgbClr val="000000"/>
              </a:solidFill>
              <a:latin typeface="Times New Roman"/>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 name="Group 16"/>
          <p:cNvGrpSpPr/>
          <p:nvPr/>
        </p:nvGrpSpPr>
        <p:grpSpPr>
          <a:xfrm>
            <a:off x="304920" y="838080"/>
            <a:ext cx="8534160" cy="152280"/>
            <a:chOff x="304920" y="838080"/>
            <a:chExt cx="8534160" cy="152280"/>
          </a:xfrm>
        </p:grpSpPr>
        <p:sp>
          <p:nvSpPr>
            <p:cNvPr id="134" name="Rectangle 17"/>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135" name="Rectangle 18"/>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sp>
        <p:nvSpPr>
          <p:cNvPr id="136" name="Text Box 10"/>
          <p:cNvSpPr/>
          <p:nvPr/>
        </p:nvSpPr>
        <p:spPr>
          <a:xfrm>
            <a:off x="457200" y="6400800"/>
            <a:ext cx="121896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01/27/2021</a:t>
            </a:r>
            <a:endParaRPr b="0" lang="tr-TR" sz="1400" spc="-1" strike="noStrike">
              <a:latin typeface="Arial"/>
            </a:endParaRPr>
          </a:p>
        </p:txBody>
      </p:sp>
      <p:sp>
        <p:nvSpPr>
          <p:cNvPr id="137" name="Rectangle 1"/>
          <p:cNvSpPr/>
          <p:nvPr/>
        </p:nvSpPr>
        <p:spPr>
          <a:xfrm>
            <a:off x="8136720" y="6400800"/>
            <a:ext cx="103932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spcBef>
                <a:spcPts val="700"/>
              </a:spcBef>
            </a:pPr>
            <a:fld id="{15F5939F-6A85-4608-9515-1A244672436A}" type="slidenum">
              <a:rPr b="1" lang="en-US" sz="1400" spc="-1" strike="noStrike">
                <a:solidFill>
                  <a:srgbClr val="000000"/>
                </a:solidFill>
                <a:latin typeface="Arial"/>
              </a:rPr>
              <a:t>&lt;number&gt;</a:t>
            </a:fld>
            <a:endParaRPr b="0" lang="tr-TR" sz="1400" spc="-1" strike="noStrike">
              <a:latin typeface="Arial"/>
            </a:endParaRPr>
          </a:p>
        </p:txBody>
      </p:sp>
      <p:sp>
        <p:nvSpPr>
          <p:cNvPr id="138" name="Rectangle 2"/>
          <p:cNvSpPr/>
          <p:nvPr/>
        </p:nvSpPr>
        <p:spPr>
          <a:xfrm>
            <a:off x="2514600" y="6334920"/>
            <a:ext cx="3733560" cy="516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rPr>
              <a:t>Introduction to Data Mining, 2nd Edition   Tan, Steinbach, Karpatne, Kumar</a:t>
            </a:r>
            <a:endParaRPr b="0" lang="tr-TR" sz="1400" spc="-1" strike="noStrike">
              <a:latin typeface="Arial"/>
            </a:endParaRPr>
          </a:p>
        </p:txBody>
      </p:sp>
      <p:sp>
        <p:nvSpPr>
          <p:cNvPr id="139" name="PlaceHolder 1"/>
          <p:cNvSpPr>
            <a:spLocks noGrp="1"/>
          </p:cNvSpPr>
          <p:nvPr>
            <p:ph type="title"/>
          </p:nvPr>
        </p:nvSpPr>
        <p:spPr>
          <a:xfrm>
            <a:off x="380880" y="152280"/>
            <a:ext cx="8280000" cy="533160"/>
          </a:xfrm>
          <a:prstGeom prst="rect">
            <a:avLst/>
          </a:prstGeom>
        </p:spPr>
        <p:txBody>
          <a:bodyPr lIns="90360" rIns="90360" tIns="44280" bIns="44280" anchor="b">
            <a:noAutofit/>
          </a:bodyPr>
          <a:p>
            <a:pPr>
              <a:lnSpc>
                <a:spcPts val="3600"/>
              </a:lnSpc>
            </a:pPr>
            <a:r>
              <a:rPr b="1" lang="en-US" sz="3200" spc="-1" strike="noStrike">
                <a:solidFill>
                  <a:srgbClr val="000000"/>
                </a:solidFill>
                <a:latin typeface="Tahoma"/>
              </a:rPr>
              <a:t>Click to edit Master title style</a:t>
            </a:r>
            <a:endParaRPr b="0" lang="en-US" sz="3200" spc="-1" strike="noStrike">
              <a:solidFill>
                <a:srgbClr val="000000"/>
              </a:solidFill>
              <a:latin typeface="Arial"/>
            </a:endParaRPr>
          </a:p>
        </p:txBody>
      </p:sp>
      <p:sp>
        <p:nvSpPr>
          <p:cNvPr id="140"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Times New Roman"/>
              </a:rPr>
              <a:t>Third Outline Level</a:t>
            </a:r>
            <a:endParaRPr b="0" lang="en-US" sz="2000" spc="-1" strike="noStrike">
              <a:solidFill>
                <a:srgbClr val="000000"/>
              </a:solidFill>
              <a:latin typeface="Times New Roman"/>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wmf"/><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8.wmf"/><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wmf"/><Relationship Id="rId3" Type="http://schemas.openxmlformats.org/officeDocument/2006/relationships/image" Target="../media/image11.wmf"/><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 Id="rId3" Type="http://schemas.openxmlformats.org/officeDocument/2006/relationships/image" Target="../media/image23.wmf"/><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image" Target="../media/image26.wmf"/><Relationship Id="rId3" Type="http://schemas.openxmlformats.org/officeDocument/2006/relationships/image" Target="../media/image27.wmf"/><Relationship Id="rId4" Type="http://schemas.openxmlformats.org/officeDocument/2006/relationships/image" Target="../media/image28.wmf"/><Relationship Id="rId5"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wmf"/><Relationship Id="rId3" Type="http://schemas.openxmlformats.org/officeDocument/2006/relationships/slideLayout" Target="../slideLayouts/slideLayout4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38.wmf"/><Relationship Id="rId2"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39.wmf"/><Relationship Id="rId2"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4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51.wmf"/><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wmf"/><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wmf"/><Relationship Id="rId3"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jpe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Rectangle 2"/>
          <p:cNvSpPr txBox="1"/>
          <p:nvPr/>
        </p:nvSpPr>
        <p:spPr>
          <a:xfrm>
            <a:off x="228600" y="-152280"/>
            <a:ext cx="8762760" cy="837720"/>
          </a:xfrm>
          <a:prstGeom prst="rect">
            <a:avLst/>
          </a:prstGeom>
          <a:noFill/>
          <a:ln w="0">
            <a:noFill/>
          </a:ln>
        </p:spPr>
        <p:txBody>
          <a:bodyPr lIns="90360" rIns="90360" tIns="44280" bIns="44280" anchor="b">
            <a:noAutofit/>
          </a:bodyPr>
          <a:p>
            <a:pPr algn="ctr">
              <a:lnSpc>
                <a:spcPts val="3600"/>
              </a:lnSpc>
            </a:pPr>
            <a:r>
              <a:rPr b="1" lang="en-US" sz="3200" spc="-1" strike="noStrike">
                <a:solidFill>
                  <a:srgbClr val="000000"/>
                </a:solidFill>
                <a:latin typeface="Tahoma"/>
              </a:rPr>
              <a:t>Data Mining: Data</a:t>
            </a:r>
            <a:endParaRPr b="0" lang="en-US" sz="3200" spc="-1" strike="noStrike">
              <a:solidFill>
                <a:srgbClr val="000000"/>
              </a:solidFill>
              <a:latin typeface="Arial"/>
            </a:endParaRPr>
          </a:p>
        </p:txBody>
      </p:sp>
      <p:sp>
        <p:nvSpPr>
          <p:cNvPr id="178" name="Rectangle 3"/>
          <p:cNvSpPr/>
          <p:nvPr/>
        </p:nvSpPr>
        <p:spPr>
          <a:xfrm>
            <a:off x="380880" y="1739880"/>
            <a:ext cx="8152920" cy="4233240"/>
          </a:xfrm>
          <a:prstGeom prst="rect">
            <a:avLst/>
          </a:prstGeom>
          <a:noFill/>
          <a:ln w="0">
            <a:noFill/>
          </a:ln>
        </p:spPr>
        <p:style>
          <a:lnRef idx="0"/>
          <a:fillRef idx="0"/>
          <a:effectRef idx="0"/>
          <a:fontRef idx="minor"/>
        </p:style>
        <p:txBody>
          <a:bodyPr lIns="90000" rIns="90000" tIns="45000" bIns="45000" anchor="ctr">
            <a:spAutoFit/>
          </a:bodyPr>
          <a:p>
            <a:pPr algn="ctr">
              <a:lnSpc>
                <a:spcPct val="100000"/>
              </a:lnSpc>
              <a:spcBef>
                <a:spcPts val="641"/>
              </a:spcBef>
            </a:pPr>
            <a:r>
              <a:rPr b="0" lang="en-US" sz="3200" spc="-1" strike="noStrike">
                <a:solidFill>
                  <a:srgbClr val="000000"/>
                </a:solidFill>
                <a:latin typeface="Arial"/>
              </a:rPr>
              <a:t>Lecture Notes for Chapter 2</a:t>
            </a:r>
            <a:endParaRPr b="0" lang="tr-TR" sz="3200" spc="-1" strike="noStrike">
              <a:latin typeface="Arial"/>
            </a:endParaRPr>
          </a:p>
          <a:p>
            <a:pPr algn="ctr">
              <a:lnSpc>
                <a:spcPct val="100000"/>
              </a:lnSpc>
              <a:spcBef>
                <a:spcPts val="641"/>
              </a:spcBef>
            </a:pPr>
            <a:endParaRPr b="0" lang="tr-TR" sz="3200" spc="-1" strike="noStrike">
              <a:latin typeface="Arial"/>
            </a:endParaRPr>
          </a:p>
          <a:p>
            <a:pPr algn="ctr">
              <a:lnSpc>
                <a:spcPct val="100000"/>
              </a:lnSpc>
              <a:spcBef>
                <a:spcPts val="641"/>
              </a:spcBef>
            </a:pPr>
            <a:r>
              <a:rPr b="0" lang="en-US" sz="3200" spc="-1" strike="noStrike">
                <a:solidFill>
                  <a:srgbClr val="000000"/>
                </a:solidFill>
                <a:latin typeface="Arial"/>
              </a:rPr>
              <a:t>Introduction to Data Mining , 2</a:t>
            </a:r>
            <a:r>
              <a:rPr b="0" lang="en-US" sz="3200" spc="-1" strike="noStrike" baseline="30000">
                <a:solidFill>
                  <a:srgbClr val="000000"/>
                </a:solidFill>
                <a:latin typeface="Arial"/>
              </a:rPr>
              <a:t>nd</a:t>
            </a:r>
            <a:r>
              <a:rPr b="0" lang="en-US" sz="3200" spc="-1" strike="noStrike">
                <a:solidFill>
                  <a:srgbClr val="000000"/>
                </a:solidFill>
                <a:latin typeface="Arial"/>
              </a:rPr>
              <a:t> Edition</a:t>
            </a:r>
            <a:endParaRPr b="0" lang="tr-TR" sz="3200" spc="-1" strike="noStrike">
              <a:latin typeface="Arial"/>
            </a:endParaRPr>
          </a:p>
          <a:p>
            <a:pPr algn="ctr">
              <a:lnSpc>
                <a:spcPct val="100000"/>
              </a:lnSpc>
              <a:spcBef>
                <a:spcPts val="561"/>
              </a:spcBef>
            </a:pPr>
            <a:r>
              <a:rPr b="0" lang="en-US" sz="2800" spc="-1" strike="noStrike">
                <a:solidFill>
                  <a:srgbClr val="000000"/>
                </a:solidFill>
                <a:latin typeface="Arial"/>
              </a:rPr>
              <a:t>by</a:t>
            </a:r>
            <a:endParaRPr b="0" lang="tr-TR" sz="2800" spc="-1" strike="noStrike">
              <a:latin typeface="Arial"/>
            </a:endParaRPr>
          </a:p>
          <a:p>
            <a:pPr algn="ctr">
              <a:lnSpc>
                <a:spcPct val="100000"/>
              </a:lnSpc>
              <a:spcBef>
                <a:spcPts val="561"/>
              </a:spcBef>
            </a:pPr>
            <a:r>
              <a:rPr b="0" lang="en-US" sz="2800" spc="-1" strike="noStrike">
                <a:solidFill>
                  <a:srgbClr val="000000"/>
                </a:solidFill>
                <a:latin typeface="Arial"/>
              </a:rPr>
              <a:t>Tan, Steinbach, Kumar</a:t>
            </a:r>
            <a:endParaRPr b="0" lang="tr-TR" sz="2800" spc="-1" strike="noStrike">
              <a:latin typeface="Arial"/>
            </a:endParaRPr>
          </a:p>
          <a:p>
            <a:pPr algn="ctr">
              <a:lnSpc>
                <a:spcPct val="100000"/>
              </a:lnSpc>
            </a:pPr>
            <a:endParaRPr b="0" lang="tr-TR" sz="2800" spc="-1" strike="noStrike">
              <a:latin typeface="Arial"/>
            </a:endParaRPr>
          </a:p>
          <a:p>
            <a:pPr algn="ctr">
              <a:lnSpc>
                <a:spcPct val="100000"/>
              </a:lnSpc>
            </a:pPr>
            <a:endParaRPr b="0" lang="tr-TR" sz="2800" spc="-1" strike="noStrike">
              <a:latin typeface="Arial"/>
            </a:endParaRPr>
          </a:p>
          <a:p>
            <a:pPr algn="ctr">
              <a:lnSpc>
                <a:spcPct val="100000"/>
              </a:lnSpc>
            </a:pPr>
            <a:endParaRPr b="0" lang="tr-TR" sz="2800" spc="-1" strike="noStrike">
              <a:latin typeface="Arial"/>
            </a:endParaRPr>
          </a:p>
          <a:p>
            <a:pPr algn="ctr">
              <a:lnSpc>
                <a:spcPct val="100000"/>
              </a:lnSpc>
            </a:pPr>
            <a:endParaRPr b="0" lang="tr-TR" sz="2800" spc="-1" strike="noStrike">
              <a:latin typeface="Arial"/>
            </a:endParaRPr>
          </a:p>
          <a:p>
            <a:pPr algn="ctr">
              <a:lnSpc>
                <a:spcPct val="100000"/>
              </a:lnSpc>
            </a:pPr>
            <a:endParaRPr b="0" lang="tr-TR" sz="2800" spc="-1" strike="noStrike">
              <a:latin typeface="Arial"/>
            </a:endParaRPr>
          </a:p>
          <a:p>
            <a:pPr>
              <a:lnSpc>
                <a:spcPct val="100000"/>
              </a:lnSpc>
            </a:pPr>
            <a:endParaRPr b="0" lang="tr-TR"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 Box 183"/>
          <p:cNvSpPr/>
          <p:nvPr/>
        </p:nvSpPr>
        <p:spPr>
          <a:xfrm>
            <a:off x="1066680" y="6248520"/>
            <a:ext cx="716256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This categorization of attributes is due to S. S. Stevens</a:t>
            </a:r>
            <a:endParaRPr b="0" lang="tr-TR" sz="2000" spc="-1" strike="noStrike">
              <a:latin typeface="Arial"/>
            </a:endParaRPr>
          </a:p>
        </p:txBody>
      </p:sp>
      <p:pic>
        <p:nvPicPr>
          <p:cNvPr id="211" name="" descr=""/>
          <p:cNvPicPr/>
          <p:nvPr/>
        </p:nvPicPr>
        <p:blipFill>
          <a:blip r:embed="rId1"/>
          <a:stretch/>
        </p:blipFill>
        <p:spPr>
          <a:xfrm>
            <a:off x="343080" y="533520"/>
            <a:ext cx="8128080" cy="50547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Rectangle 4"/>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Discrete and Continuous Attributes </a:t>
            </a:r>
            <a:endParaRPr b="0" lang="en-US" sz="3200" spc="-1" strike="noStrike">
              <a:solidFill>
                <a:srgbClr val="000000"/>
              </a:solidFill>
              <a:latin typeface="Arial"/>
            </a:endParaRPr>
          </a:p>
        </p:txBody>
      </p:sp>
      <p:sp>
        <p:nvSpPr>
          <p:cNvPr id="213" name="Rectangle 5"/>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Discrete Attribute</a:t>
            </a:r>
            <a:endParaRPr b="0" lang="en-US" sz="28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Has only a finite or countably infinite set of values</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Examples: zip codes, counts, or the set of words in a collection of documents </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Often represented as integer variables.   </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Note: </a:t>
            </a:r>
            <a:r>
              <a:rPr b="0" lang="en-US" sz="2200" spc="-1" strike="noStrike">
                <a:solidFill>
                  <a:srgbClr val="cc3300"/>
                </a:solidFill>
                <a:latin typeface="Arial"/>
              </a:rPr>
              <a:t>binary attributes</a:t>
            </a:r>
            <a:r>
              <a:rPr b="0" lang="en-US" sz="2200" spc="-1" strike="noStrike">
                <a:solidFill>
                  <a:srgbClr val="000000"/>
                </a:solidFill>
                <a:latin typeface="Arial"/>
              </a:rPr>
              <a:t> are a special case of discrete attributes </a:t>
            </a:r>
            <a:endParaRPr b="0" lang="en-US" sz="22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Continuous Attribute </a:t>
            </a:r>
            <a:endParaRPr b="0" lang="en-US" sz="28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Has real numbers as attribute values</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Examples: temperature, height, or weight.  </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Practically, real values can only be measured and represented using a finite number of digits.</a:t>
            </a:r>
            <a:endParaRPr b="0" lang="en-US" sz="2200" spc="-1" strike="noStrike">
              <a:solidFill>
                <a:srgbClr val="000000"/>
              </a:solidFill>
              <a:latin typeface="Arial"/>
            </a:endParaRPr>
          </a:p>
          <a:p>
            <a:pPr lvl="1" marL="800280" indent="-342720">
              <a:lnSpc>
                <a:spcPct val="90000"/>
              </a:lnSpc>
              <a:spcBef>
                <a:spcPts val="221"/>
              </a:spcBef>
              <a:spcAft>
                <a:spcPts val="400"/>
              </a:spcAft>
              <a:buClr>
                <a:srgbClr val="0c7b9c"/>
              </a:buClr>
              <a:buFont typeface="Arial"/>
              <a:buChar char="–"/>
            </a:pPr>
            <a:r>
              <a:rPr b="0" lang="en-US" sz="2200" spc="-1" strike="noStrike">
                <a:solidFill>
                  <a:srgbClr val="000000"/>
                </a:solidFill>
                <a:latin typeface="Arial"/>
              </a:rPr>
              <a:t>Continuous attributes are typically represented as floating-point variables.  </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Asymmetric Attributes</a:t>
            </a:r>
            <a:endParaRPr b="0" lang="en-US" sz="3200" spc="-1" strike="noStrike">
              <a:solidFill>
                <a:srgbClr val="000000"/>
              </a:solidFill>
              <a:latin typeface="Arial"/>
            </a:endParaRPr>
          </a:p>
        </p:txBody>
      </p:sp>
      <p:sp>
        <p:nvSpPr>
          <p:cNvPr id="215" name="Rectangle 3"/>
          <p:cNvSpPr txBox="1"/>
          <p:nvPr/>
        </p:nvSpPr>
        <p:spPr>
          <a:xfrm>
            <a:off x="411120" y="1066680"/>
            <a:ext cx="8427600" cy="5181120"/>
          </a:xfrm>
          <a:prstGeom prst="rect">
            <a:avLst/>
          </a:prstGeom>
          <a:noFill/>
          <a:ln w="0">
            <a:noFill/>
          </a:ln>
        </p:spPr>
        <p:txBody>
          <a:bodyPr lIns="90360" rIns="90360" tIns="44280" bIns="44280">
            <a:norm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Only presence (a non-zero attribute value) is regarded as important</a:t>
            </a:r>
            <a:endParaRPr b="0" lang="en-US" sz="2400" spc="-1" strike="noStrike">
              <a:solidFill>
                <a:srgbClr val="000000"/>
              </a:solidFill>
              <a:latin typeface="Arial"/>
            </a:endParaRPr>
          </a:p>
          <a:p>
            <a:pPr lvl="2" marL="1311120" indent="-396360">
              <a:lnSpc>
                <a:spcPct val="100000"/>
              </a:lnSpc>
              <a:spcBef>
                <a:spcPts val="181"/>
              </a:spcBef>
              <a:spcAft>
                <a:spcPts val="400"/>
              </a:spcAft>
              <a:buClr>
                <a:srgbClr val="0c7b9c"/>
              </a:buClr>
              <a:buSzPct val="70000"/>
              <a:buFont typeface="Wingdings" charset="2"/>
              <a:buChar char=""/>
            </a:pPr>
            <a:r>
              <a:rPr b="0" lang="en-US" sz="1800" spc="-1" strike="noStrike">
                <a:solidFill>
                  <a:srgbClr val="000000"/>
                </a:solidFill>
                <a:latin typeface="Arial"/>
              </a:rPr>
              <a:t>Words present in documents</a:t>
            </a:r>
            <a:endParaRPr b="0" lang="en-US" sz="1800" spc="-1" strike="noStrike">
              <a:solidFill>
                <a:srgbClr val="000000"/>
              </a:solidFill>
              <a:latin typeface="Times New Roman"/>
            </a:endParaRPr>
          </a:p>
          <a:p>
            <a:pPr lvl="2" marL="1311120" indent="-396360">
              <a:lnSpc>
                <a:spcPct val="100000"/>
              </a:lnSpc>
              <a:spcBef>
                <a:spcPts val="181"/>
              </a:spcBef>
              <a:spcAft>
                <a:spcPts val="400"/>
              </a:spcAft>
              <a:buClr>
                <a:srgbClr val="0c7b9c"/>
              </a:buClr>
              <a:buSzPct val="70000"/>
              <a:buFont typeface="Wingdings" charset="2"/>
              <a:buChar char=""/>
            </a:pPr>
            <a:r>
              <a:rPr b="0" lang="en-US" sz="1800" spc="-1" strike="noStrike">
                <a:solidFill>
                  <a:srgbClr val="000000"/>
                </a:solidFill>
                <a:latin typeface="Arial"/>
              </a:rPr>
              <a:t>Items present in customer transactions</a:t>
            </a:r>
            <a:endParaRPr b="0" lang="en-US" sz="1800" spc="-1" strike="noStrike">
              <a:solidFill>
                <a:srgbClr val="000000"/>
              </a:solidFill>
              <a:latin typeface="Times New Roman"/>
            </a:endParaRPr>
          </a:p>
          <a:p>
            <a:endParaRPr b="0" lang="en-US" sz="18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If we met a friend in the grocery store would we ever say the following?</a:t>
            </a:r>
            <a:br/>
            <a:br/>
            <a:r>
              <a:rPr b="0" i="1" lang="en-US" sz="2400" spc="-1" strike="noStrike">
                <a:solidFill>
                  <a:srgbClr val="000000"/>
                </a:solidFill>
                <a:latin typeface="Times New Roman"/>
              </a:rPr>
              <a:t>“I see our purchases are very similar since we didn’t buy most of the same things.” </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Critiques of the attribute categorization </a:t>
            </a:r>
            <a:endParaRPr b="0" lang="en-US" sz="2800" spc="-1" strike="noStrike">
              <a:solidFill>
                <a:srgbClr val="000000"/>
              </a:solidFill>
              <a:latin typeface="Arial"/>
            </a:endParaRPr>
          </a:p>
        </p:txBody>
      </p:sp>
      <p:sp>
        <p:nvSpPr>
          <p:cNvPr id="217" name="Rectangle 3"/>
          <p:cNvSpPr txBox="1"/>
          <p:nvPr/>
        </p:nvSpPr>
        <p:spPr>
          <a:xfrm>
            <a:off x="411120" y="1066680"/>
            <a:ext cx="8427600" cy="5181120"/>
          </a:xfrm>
          <a:prstGeom prst="rect">
            <a:avLst/>
          </a:prstGeom>
          <a:noFill/>
          <a:ln w="0">
            <a:noFill/>
          </a:ln>
        </p:spPr>
        <p:txBody>
          <a:bodyPr lIns="90360" rIns="90360" tIns="44280" bIns="44280">
            <a:norm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Incomplete </a:t>
            </a: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Asymmetric binary</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Cyclical</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Multivariate</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Partially ordered</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Partial membership</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Relationships between the data</a:t>
            </a:r>
            <a:endParaRPr b="0" lang="en-US" sz="2000" spc="-1" strike="noStrike">
              <a:solidFill>
                <a:srgbClr val="000000"/>
              </a:solidFill>
              <a:latin typeface="Arial"/>
            </a:endParaRPr>
          </a:p>
          <a:p>
            <a:endParaRPr b="0" lang="en-US" sz="20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Real data is approximate and noisy</a:t>
            </a: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This can complicate recognition of the proper attribute type</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Treating one attribute type as another may be approximately correct</a:t>
            </a:r>
            <a:endParaRPr b="0" lang="en-US" sz="2000" spc="-1" strike="noStrike">
              <a:solidFill>
                <a:srgbClr val="000000"/>
              </a:solidFill>
              <a:latin typeface="Arial"/>
            </a:endParaRPr>
          </a:p>
          <a:p>
            <a:endParaRPr b="0" lang="en-US" sz="2000" spc="-1" strike="noStrike">
              <a:solidFill>
                <a:srgbClr val="000000"/>
              </a:solidFill>
              <a:latin typeface="Arial"/>
            </a:endParaRPr>
          </a:p>
          <a:p>
            <a:pPr marL="457200">
              <a:lnSpc>
                <a:spcPct val="100000"/>
              </a:lnSpc>
              <a:spcBef>
                <a:spcPts val="201"/>
              </a:spcBef>
              <a:spcAft>
                <a:spcPts val="400"/>
              </a:spcAft>
              <a:tabLst>
                <a:tab algn="l" pos="0"/>
              </a:tabLst>
            </a:pPr>
            <a:endParaRPr b="0" lang="en-US" sz="2000" spc="-1" strike="noStrike">
              <a:solidFill>
                <a:srgbClr val="000000"/>
              </a:solidFill>
              <a:latin typeface="Arial"/>
            </a:endParaRPr>
          </a:p>
          <a:p>
            <a:endParaRPr b="0" lang="en-US" sz="2000" spc="-1" strike="noStrike">
              <a:solidFill>
                <a:srgbClr val="000000"/>
              </a:solidFill>
              <a:latin typeface="Arial"/>
            </a:endParaRPr>
          </a:p>
          <a:p>
            <a:endParaRPr b="0" lang="en-US" sz="2000" spc="-1" strike="noStrike">
              <a:solidFill>
                <a:srgbClr val="000000"/>
              </a:solidFill>
              <a:latin typeface="Arial"/>
            </a:endParaRPr>
          </a:p>
          <a:p>
            <a:endParaRPr b="0" lang="en-US" sz="2000" spc="-1" strike="noStrike">
              <a:solidFill>
                <a:srgbClr val="000000"/>
              </a:solidFill>
              <a:latin typeface="Arial"/>
            </a:endParaRPr>
          </a:p>
          <a:p>
            <a:pPr>
              <a:lnSpc>
                <a:spcPct val="100000"/>
              </a:lnSpc>
              <a:spcBef>
                <a:spcPts val="281"/>
              </a:spcBef>
              <a:spcAft>
                <a:spcPts val="400"/>
              </a:spcAft>
              <a:tabLst>
                <a:tab algn="l" pos="0"/>
              </a:tabLs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Key Messages for Attribute Types</a:t>
            </a:r>
            <a:endParaRPr b="0" lang="en-US" sz="3200" spc="-1" strike="noStrike">
              <a:solidFill>
                <a:srgbClr val="000000"/>
              </a:solidFill>
              <a:latin typeface="Arial"/>
            </a:endParaRPr>
          </a:p>
        </p:txBody>
      </p:sp>
      <p:sp>
        <p:nvSpPr>
          <p:cNvPr id="219" name="Rectangle 3"/>
          <p:cNvSpPr txBox="1"/>
          <p:nvPr/>
        </p:nvSpPr>
        <p:spPr>
          <a:xfrm>
            <a:off x="411120" y="1066680"/>
            <a:ext cx="8427600" cy="5181120"/>
          </a:xfrm>
          <a:prstGeom prst="rect">
            <a:avLst/>
          </a:prstGeom>
          <a:noFill/>
          <a:ln w="0">
            <a:noFill/>
          </a:ln>
        </p:spPr>
        <p:txBody>
          <a:bodyPr lIns="90360" rIns="90360" tIns="44280" bIns="44280">
            <a:normAutofit fontScale="63000"/>
          </a:bodyPr>
          <a:p>
            <a:pPr>
              <a:lnSpc>
                <a:spcPct val="100000"/>
              </a:lnSpc>
              <a:spcBef>
                <a:spcPts val="20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The types of operations you choose should be “meaningful” for the type of data you have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Distinctness, order, meaningful intervals, and meaningful ratios are only four (among many possible) properties of data</a:t>
            </a:r>
            <a:endParaRPr b="0" lang="en-US" sz="2400" spc="-1" strike="noStrike">
              <a:solidFill>
                <a:srgbClr val="000000"/>
              </a:solidFill>
              <a:latin typeface="Arial"/>
            </a:endParaRPr>
          </a:p>
          <a:p>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 data type you see – often numbers or strings – may not capture all the properties or may suggest properties that are not present</a:t>
            </a:r>
            <a:endParaRPr b="0" lang="en-US" sz="2400" spc="-1" strike="noStrike">
              <a:solidFill>
                <a:srgbClr val="000000"/>
              </a:solidFill>
              <a:latin typeface="Arial"/>
            </a:endParaRPr>
          </a:p>
          <a:p>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Analysis may depend on these other properties of the data</a:t>
            </a:r>
            <a:endParaRPr b="0" lang="en-US" sz="2400" spc="-1" strike="noStrike">
              <a:solidFill>
                <a:srgbClr val="000000"/>
              </a:solidFill>
              <a:latin typeface="Arial"/>
            </a:endParaRPr>
          </a:p>
          <a:p>
            <a:pPr lvl="2" marL="914400" indent="23328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Many statistical analyses depend only on the distribution</a:t>
            </a:r>
            <a:endParaRPr b="0" lang="en-US" sz="2000" spc="-1" strike="noStrike">
              <a:solidFill>
                <a:srgbClr val="000000"/>
              </a:solidFill>
              <a:latin typeface="Times New Roman"/>
            </a:endParaRPr>
          </a:p>
          <a:p>
            <a:endParaRPr b="0" lang="en-US" sz="20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In the end, what is meaningful can be specific to domain</a:t>
            </a:r>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Rectangle 2"/>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Important Characteristics of Data</a:t>
            </a:r>
            <a:endParaRPr b="0" lang="en-US" sz="2800" spc="-1" strike="noStrike">
              <a:solidFill>
                <a:srgbClr val="000000"/>
              </a:solidFill>
              <a:latin typeface="Arial"/>
            </a:endParaRPr>
          </a:p>
        </p:txBody>
      </p:sp>
      <p:sp>
        <p:nvSpPr>
          <p:cNvPr id="221" name="Rectangle 3"/>
          <p:cNvSpPr txBox="1"/>
          <p:nvPr/>
        </p:nvSpPr>
        <p:spPr>
          <a:xfrm>
            <a:off x="146160" y="990720"/>
            <a:ext cx="8394480" cy="5028840"/>
          </a:xfrm>
          <a:prstGeom prst="rect">
            <a:avLst/>
          </a:prstGeom>
          <a:noFill/>
          <a:ln w="0">
            <a:noFill/>
          </a:ln>
        </p:spPr>
        <p:txBody>
          <a:bodyPr lIns="90360" rIns="90360" tIns="44280" bIns="44280">
            <a:normAutofit fontScale="88000"/>
          </a:bodyPr>
          <a:p>
            <a:pPr lvl="1" marL="800280" indent="-342720">
              <a:lnSpc>
                <a:spcPct val="95000"/>
              </a:lnSpc>
              <a:spcBef>
                <a:spcPts val="561"/>
              </a:spcBef>
              <a:spcAft>
                <a:spcPts val="400"/>
              </a:spcAft>
              <a:buClr>
                <a:srgbClr val="0c7b9c"/>
              </a:buClr>
              <a:buFont typeface="Arial"/>
              <a:buChar char="–"/>
            </a:pPr>
            <a:r>
              <a:rPr b="0" lang="en-US" sz="2800" spc="-1" strike="noStrike">
                <a:solidFill>
                  <a:srgbClr val="000000"/>
                </a:solidFill>
                <a:latin typeface="Arial"/>
              </a:rPr>
              <a:t>Dimensionality (number of attributes)</a:t>
            </a:r>
            <a:endParaRPr b="0" lang="en-US" sz="2800" spc="-1" strike="noStrike">
              <a:solidFill>
                <a:srgbClr val="000000"/>
              </a:solidFill>
              <a:latin typeface="Arial"/>
            </a:endParaRPr>
          </a:p>
          <a:p>
            <a:pPr lvl="2" marL="914400" indent="-288000">
              <a:lnSpc>
                <a:spcPct val="95000"/>
              </a:lnSpc>
              <a:spcBef>
                <a:spcPts val="479"/>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High dimensional data brings a number of challenges</a:t>
            </a:r>
            <a:endParaRPr b="0" lang="en-US" sz="2400" spc="-1" strike="noStrike">
              <a:solidFill>
                <a:srgbClr val="000000"/>
              </a:solidFill>
              <a:latin typeface="Times New Roman"/>
            </a:endParaRPr>
          </a:p>
          <a:p>
            <a:endParaRPr b="0" lang="en-US" sz="2400" spc="-1" strike="noStrike">
              <a:solidFill>
                <a:srgbClr val="000000"/>
              </a:solidFill>
              <a:latin typeface="Arial"/>
            </a:endParaRPr>
          </a:p>
          <a:p>
            <a:pPr lvl="1" marL="800280" indent="-342720">
              <a:lnSpc>
                <a:spcPct val="95000"/>
              </a:lnSpc>
              <a:spcBef>
                <a:spcPts val="561"/>
              </a:spcBef>
              <a:spcAft>
                <a:spcPts val="400"/>
              </a:spcAft>
              <a:buClr>
                <a:srgbClr val="0c7b9c"/>
              </a:buClr>
              <a:buFont typeface="Arial"/>
              <a:buChar char="–"/>
            </a:pPr>
            <a:r>
              <a:rPr b="0" lang="en-US" sz="2800" spc="-1" strike="noStrike">
                <a:solidFill>
                  <a:srgbClr val="000000"/>
                </a:solidFill>
                <a:latin typeface="Arial"/>
              </a:rPr>
              <a:t>Sparsity</a:t>
            </a:r>
            <a:endParaRPr b="0" lang="en-US" sz="2800" spc="-1" strike="noStrike">
              <a:solidFill>
                <a:srgbClr val="000000"/>
              </a:solidFill>
              <a:latin typeface="Arial"/>
            </a:endParaRPr>
          </a:p>
          <a:p>
            <a:pPr lvl="2" marL="914400" indent="-288000">
              <a:lnSpc>
                <a:spcPct val="95000"/>
              </a:lnSpc>
              <a:spcBef>
                <a:spcPts val="479"/>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Only presence counts</a:t>
            </a:r>
            <a:endParaRPr b="0" lang="en-US" sz="2400" spc="-1" strike="noStrike">
              <a:solidFill>
                <a:srgbClr val="000000"/>
              </a:solidFill>
              <a:latin typeface="Times New Roman"/>
            </a:endParaRPr>
          </a:p>
          <a:p>
            <a:endParaRPr b="0" lang="en-US" sz="2400" spc="-1" strike="noStrike">
              <a:solidFill>
                <a:srgbClr val="000000"/>
              </a:solidFill>
              <a:latin typeface="Arial"/>
            </a:endParaRPr>
          </a:p>
          <a:p>
            <a:pPr lvl="1" marL="800280" indent="-342720">
              <a:lnSpc>
                <a:spcPct val="95000"/>
              </a:lnSpc>
              <a:spcBef>
                <a:spcPts val="561"/>
              </a:spcBef>
              <a:spcAft>
                <a:spcPts val="400"/>
              </a:spcAft>
              <a:buClr>
                <a:srgbClr val="0c7b9c"/>
              </a:buClr>
              <a:buFont typeface="Arial"/>
              <a:buChar char="–"/>
            </a:pPr>
            <a:r>
              <a:rPr b="0" lang="en-US" sz="2800" spc="-1" strike="noStrike">
                <a:solidFill>
                  <a:srgbClr val="000000"/>
                </a:solidFill>
                <a:latin typeface="Arial"/>
              </a:rPr>
              <a:t>Resolution</a:t>
            </a:r>
            <a:endParaRPr b="0" lang="en-US" sz="2800" spc="-1" strike="noStrike">
              <a:solidFill>
                <a:srgbClr val="000000"/>
              </a:solidFill>
              <a:latin typeface="Arial"/>
            </a:endParaRPr>
          </a:p>
          <a:p>
            <a:pPr lvl="2" marL="914400" indent="-342720">
              <a:lnSpc>
                <a:spcPct val="105000"/>
              </a:lnSpc>
              <a:spcBef>
                <a:spcPts val="479"/>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400" spc="-1" strike="noStrike">
                <a:solidFill>
                  <a:srgbClr val="000000"/>
                </a:solidFill>
                <a:latin typeface="Arial"/>
              </a:rPr>
              <a:t>Patterns depend on the scale </a:t>
            </a:r>
            <a:endParaRPr b="0" lang="en-US" sz="2400" spc="-1" strike="noStrike">
              <a:solidFill>
                <a:srgbClr val="000000"/>
              </a:solidFill>
              <a:latin typeface="Times New Roman"/>
            </a:endParaRPr>
          </a:p>
          <a:p>
            <a:endParaRPr b="0" lang="en-US" sz="2400" spc="-1" strike="noStrike">
              <a:solidFill>
                <a:srgbClr val="000000"/>
              </a:solidFill>
              <a:latin typeface="Arial"/>
            </a:endParaRPr>
          </a:p>
          <a:p>
            <a:pPr lvl="1" marL="800280" indent="-342720">
              <a:lnSpc>
                <a:spcPct val="95000"/>
              </a:lnSpc>
              <a:spcBef>
                <a:spcPts val="561"/>
              </a:spcBef>
              <a:spcAft>
                <a:spcPts val="400"/>
              </a:spcAft>
              <a:buClr>
                <a:srgbClr val="0c7b9c"/>
              </a:buClr>
              <a:buFont typeface="Arial"/>
              <a:buChar char="–"/>
            </a:pPr>
            <a:r>
              <a:rPr b="0" lang="en-US" sz="2800" spc="-1" strike="noStrike">
                <a:solidFill>
                  <a:srgbClr val="000000"/>
                </a:solidFill>
                <a:latin typeface="Arial"/>
              </a:rPr>
              <a:t>Size</a:t>
            </a:r>
            <a:endParaRPr b="0" lang="en-US" sz="2800" spc="-1" strike="noStrike">
              <a:solidFill>
                <a:srgbClr val="000000"/>
              </a:solidFill>
              <a:latin typeface="Arial"/>
            </a:endParaRPr>
          </a:p>
          <a:p>
            <a:pPr lvl="2" marL="914400" indent="-342720">
              <a:lnSpc>
                <a:spcPct val="115000"/>
              </a:lnSpc>
              <a:spcBef>
                <a:spcPts val="479"/>
              </a:spcBef>
              <a:spcAft>
                <a:spcPts val="400"/>
              </a:spcAft>
              <a:buClr>
                <a:srgbClr val="0c7b9c"/>
              </a:buClr>
              <a:buSzPct val="70000"/>
              <a:buFont typeface="Wingdings" charset="2"/>
              <a:buChar char=""/>
            </a:pPr>
            <a:r>
              <a:rPr b="0" lang="en-US" sz="2400" spc="-1" strike="noStrike">
                <a:solidFill>
                  <a:srgbClr val="000000"/>
                </a:solidFill>
                <a:latin typeface="Arial"/>
              </a:rPr>
              <a:t>Type of analysis may depend on size of data</a:t>
            </a:r>
            <a:endParaRPr b="0" lang="en-US" sz="2400" spc="-1" strike="noStrike">
              <a:solidFill>
                <a:srgbClr val="000000"/>
              </a:solidFill>
              <a:latin typeface="Times New Roman"/>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Rectangle 1026"/>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Types of data sets </a:t>
            </a:r>
            <a:endParaRPr b="0" lang="en-US" sz="3200" spc="-1" strike="noStrike">
              <a:solidFill>
                <a:srgbClr val="000000"/>
              </a:solidFill>
              <a:latin typeface="Arial"/>
            </a:endParaRPr>
          </a:p>
        </p:txBody>
      </p:sp>
      <p:sp>
        <p:nvSpPr>
          <p:cNvPr id="223" name="Rectangle 1027"/>
          <p:cNvSpPr txBox="1"/>
          <p:nvPr/>
        </p:nvSpPr>
        <p:spPr>
          <a:xfrm>
            <a:off x="146160" y="990720"/>
            <a:ext cx="8394480" cy="5028840"/>
          </a:xfrm>
          <a:prstGeom prst="rect">
            <a:avLst/>
          </a:prstGeom>
          <a:noFill/>
          <a:ln w="0">
            <a:noFill/>
          </a:ln>
        </p:spPr>
        <p:txBody>
          <a:bodyPr lIns="90360" rIns="90360" tIns="44280" bIns="44280">
            <a:noAutofit/>
          </a:bodyPr>
          <a:p>
            <a:pPr marL="285840" indent="-285480">
              <a:lnSpc>
                <a:spcPct val="9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Record</a:t>
            </a:r>
            <a:endParaRPr b="0" lang="en-US" sz="26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Data Matrix</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Document Data</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Transaction Data</a:t>
            </a:r>
            <a:endParaRPr b="0" lang="en-US" sz="2400" spc="-1" strike="noStrike">
              <a:solidFill>
                <a:srgbClr val="000000"/>
              </a:solidFill>
              <a:latin typeface="Arial"/>
            </a:endParaRPr>
          </a:p>
          <a:p>
            <a:pPr marL="285840" indent="-285480">
              <a:lnSpc>
                <a:spcPct val="9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Graph</a:t>
            </a:r>
            <a:endParaRPr b="0" lang="en-US" sz="26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World Wide Web</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Molecular Structures</a:t>
            </a:r>
            <a:endParaRPr b="0" lang="en-US" sz="2400" spc="-1" strike="noStrike">
              <a:solidFill>
                <a:srgbClr val="000000"/>
              </a:solidFill>
              <a:latin typeface="Arial"/>
            </a:endParaRPr>
          </a:p>
          <a:p>
            <a:pPr marL="285840" indent="-285480">
              <a:lnSpc>
                <a:spcPct val="9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Arial"/>
              </a:rPr>
              <a:t>Ordered</a:t>
            </a:r>
            <a:endParaRPr b="0" lang="en-US" sz="26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Spatial Data</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Temporal Data</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Sequential Data</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Genetic Sequence Data</a:t>
            </a:r>
            <a:endParaRPr b="0" lang="en-US" sz="2400" spc="-1" strike="noStrike">
              <a:solidFill>
                <a:srgbClr val="000000"/>
              </a:solidFill>
              <a:latin typeface="Arial"/>
            </a:endParaRPr>
          </a:p>
          <a:p>
            <a:pPr marL="800280" indent="-342720">
              <a:lnSpc>
                <a:spcPct val="95000"/>
              </a:lnSpc>
              <a:spcBef>
                <a:spcPts val="479"/>
              </a:spcBef>
              <a:spcAft>
                <a:spcPts val="400"/>
              </a:spcAft>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Rectangle 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Record Data </a:t>
            </a:r>
            <a:endParaRPr b="0" lang="en-US" sz="3200" spc="-1" strike="noStrike">
              <a:solidFill>
                <a:srgbClr val="000000"/>
              </a:solidFill>
              <a:latin typeface="Arial"/>
            </a:endParaRPr>
          </a:p>
        </p:txBody>
      </p:sp>
      <p:sp>
        <p:nvSpPr>
          <p:cNvPr id="225" name="Rectangle 7"/>
          <p:cNvSpPr txBox="1"/>
          <p:nvPr/>
        </p:nvSpPr>
        <p:spPr>
          <a:xfrm>
            <a:off x="411120" y="1143000"/>
            <a:ext cx="8318160" cy="990360"/>
          </a:xfrm>
          <a:prstGeom prst="rect">
            <a:avLst/>
          </a:prstGeom>
          <a:noFill/>
          <a:ln w="0">
            <a:noFill/>
          </a:ln>
        </p:spPr>
        <p:txBody>
          <a:bodyPr lIns="90360" rIns="90360" tIns="44280" bIns="44280">
            <a:norm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Data that consists of a collection of records, each of which consists of a fixed set of attributes </a:t>
            </a: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p:txBody>
      </p:sp>
      <p:pic>
        <p:nvPicPr>
          <p:cNvPr id="226" name="" descr=""/>
          <p:cNvPicPr/>
          <p:nvPr/>
        </p:nvPicPr>
        <p:blipFill>
          <a:blip r:embed="rId1"/>
          <a:stretch/>
        </p:blipFill>
        <p:spPr>
          <a:xfrm>
            <a:off x="2209680" y="2209680"/>
            <a:ext cx="3848040" cy="41148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Rectangle 5"/>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Data Matrix </a:t>
            </a:r>
            <a:endParaRPr b="0" lang="en-US" sz="3200" spc="-1" strike="noStrike">
              <a:solidFill>
                <a:srgbClr val="000000"/>
              </a:solidFill>
              <a:latin typeface="Arial"/>
            </a:endParaRPr>
          </a:p>
        </p:txBody>
      </p:sp>
      <p:sp>
        <p:nvSpPr>
          <p:cNvPr id="228" name="Rectangle 6"/>
          <p:cNvSpPr txBox="1"/>
          <p:nvPr/>
        </p:nvSpPr>
        <p:spPr>
          <a:xfrm>
            <a:off x="411120" y="1143000"/>
            <a:ext cx="8318160" cy="3123720"/>
          </a:xfrm>
          <a:prstGeom prst="rect">
            <a:avLst/>
          </a:prstGeom>
          <a:noFill/>
          <a:ln w="0">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If data objects have the same fixed set of numeric attributes, then the data objects can be thought of as points in a multi-dimensional space, where each dimension represents a distinct attribute </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Such a data set can be represented by an </a:t>
            </a:r>
            <a:r>
              <a:rPr b="0" i="1" lang="en-US" sz="2400" spc="-1" strike="noStrike">
                <a:solidFill>
                  <a:srgbClr val="000000"/>
                </a:solidFill>
                <a:latin typeface="Arial"/>
              </a:rPr>
              <a:t>m</a:t>
            </a:r>
            <a:r>
              <a:rPr b="0" lang="en-US" sz="2400" spc="-1" strike="noStrike">
                <a:solidFill>
                  <a:srgbClr val="000000"/>
                </a:solidFill>
                <a:latin typeface="Arial"/>
              </a:rPr>
              <a:t> by </a:t>
            </a:r>
            <a:r>
              <a:rPr b="0" i="1" lang="en-US" sz="2400" spc="-1" strike="noStrike">
                <a:solidFill>
                  <a:srgbClr val="000000"/>
                </a:solidFill>
                <a:latin typeface="Arial"/>
              </a:rPr>
              <a:t>n</a:t>
            </a:r>
            <a:r>
              <a:rPr b="0" lang="en-US" sz="2400" spc="-1" strike="noStrike">
                <a:solidFill>
                  <a:srgbClr val="000000"/>
                </a:solidFill>
                <a:latin typeface="Arial"/>
              </a:rPr>
              <a:t> matrix, where there are </a:t>
            </a:r>
            <a:r>
              <a:rPr b="0" i="1" lang="en-US" sz="2400" spc="-1" strike="noStrike">
                <a:solidFill>
                  <a:srgbClr val="000000"/>
                </a:solidFill>
                <a:latin typeface="Arial"/>
              </a:rPr>
              <a:t>m</a:t>
            </a:r>
            <a:r>
              <a:rPr b="0" lang="en-US" sz="2400" spc="-1" strike="noStrike">
                <a:solidFill>
                  <a:srgbClr val="000000"/>
                </a:solidFill>
                <a:latin typeface="Arial"/>
              </a:rPr>
              <a:t> rows, one for each object, and </a:t>
            </a:r>
            <a:r>
              <a:rPr b="0" i="1" lang="en-US" sz="2400" spc="-1" strike="noStrike">
                <a:solidFill>
                  <a:srgbClr val="000000"/>
                </a:solidFill>
                <a:latin typeface="Arial"/>
              </a:rPr>
              <a:t>n</a:t>
            </a:r>
            <a:r>
              <a:rPr b="0" lang="en-US" sz="2400" spc="-1" strike="noStrike">
                <a:solidFill>
                  <a:srgbClr val="000000"/>
                </a:solidFill>
                <a:latin typeface="Arial"/>
              </a:rPr>
              <a:t> columns, one for each attribute</a:t>
            </a:r>
            <a:endParaRPr b="0" lang="en-US" sz="2400" spc="-1" strike="noStrike">
              <a:solidFill>
                <a:srgbClr val="000000"/>
              </a:solidFill>
              <a:latin typeface="Arial"/>
            </a:endParaRPr>
          </a:p>
        </p:txBody>
      </p:sp>
      <p:pic>
        <p:nvPicPr>
          <p:cNvPr id="229" name="" descr=""/>
          <p:cNvPicPr/>
          <p:nvPr/>
        </p:nvPicPr>
        <p:blipFill>
          <a:blip r:embed="rId1"/>
          <a:stretch/>
        </p:blipFill>
        <p:spPr>
          <a:xfrm>
            <a:off x="762120" y="4305240"/>
            <a:ext cx="7759800" cy="2006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Rectangle 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Document Data</a:t>
            </a:r>
            <a:endParaRPr b="0" lang="en-US" sz="3200" spc="-1" strike="noStrike">
              <a:solidFill>
                <a:srgbClr val="000000"/>
              </a:solidFill>
              <a:latin typeface="Arial"/>
            </a:endParaRPr>
          </a:p>
        </p:txBody>
      </p:sp>
      <p:sp>
        <p:nvSpPr>
          <p:cNvPr id="231" name="Rectangle 7"/>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Each document becomes a ‘term’ vector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Each term is a component (attribute) of the vector</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 value of each component is the number of times the corresponding term occurs in the document. </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pic>
        <p:nvPicPr>
          <p:cNvPr id="232" name="" descr=""/>
          <p:cNvPicPr/>
          <p:nvPr/>
        </p:nvPicPr>
        <p:blipFill>
          <a:blip r:embed="rId1"/>
          <a:stretch/>
        </p:blipFill>
        <p:spPr>
          <a:xfrm>
            <a:off x="685800" y="3048120"/>
            <a:ext cx="7035840" cy="31878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Outline</a:t>
            </a:r>
            <a:endParaRPr b="0" lang="en-US" sz="3200" spc="-1" strike="noStrike">
              <a:solidFill>
                <a:srgbClr val="000000"/>
              </a:solidFill>
              <a:latin typeface="Arial"/>
            </a:endParaRPr>
          </a:p>
        </p:txBody>
      </p:sp>
      <p:sp>
        <p:nvSpPr>
          <p:cNvPr id="180"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Attributes and Objects</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Types of Data</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Data Quality</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Similarity and Distance</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Data Preprocessing</a:t>
            </a:r>
            <a:endParaRPr b="0" lang="en-US" sz="2800" spc="-1" strike="noStrike">
              <a:solidFill>
                <a:srgbClr val="000000"/>
              </a:solidFill>
              <a:latin typeface="Arial"/>
            </a:endParaRPr>
          </a:p>
          <a:p>
            <a:pPr marL="291960" indent="-291600">
              <a:lnSpc>
                <a:spcPct val="100000"/>
              </a:lnSpc>
              <a:spcBef>
                <a:spcPts val="281"/>
              </a:spcBef>
              <a:spcAft>
                <a:spcPts val="400"/>
              </a:spcAft>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Rectangle 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Transaction Data</a:t>
            </a:r>
            <a:endParaRPr b="0" lang="en-US" sz="3200" spc="-1" strike="noStrike">
              <a:solidFill>
                <a:srgbClr val="000000"/>
              </a:solidFill>
              <a:latin typeface="Arial"/>
            </a:endParaRPr>
          </a:p>
        </p:txBody>
      </p:sp>
      <p:sp>
        <p:nvSpPr>
          <p:cNvPr id="234" name="Rectangle 7"/>
          <p:cNvSpPr txBox="1"/>
          <p:nvPr/>
        </p:nvSpPr>
        <p:spPr>
          <a:xfrm>
            <a:off x="411120" y="1143000"/>
            <a:ext cx="8318160" cy="2361960"/>
          </a:xfrm>
          <a:prstGeom prst="rect">
            <a:avLst/>
          </a:prstGeom>
          <a:noFill/>
          <a:ln w="0">
            <a:noFill/>
          </a:ln>
        </p:spPr>
        <p:txBody>
          <a:bodyPr lIns="90360" rIns="90360" tIns="44280" bIns="44280">
            <a:normAutofit fontScale="97000"/>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A special type of data, where </a:t>
            </a: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Each transaction involves a set of items.  </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For example, consider a grocery store.  The set of products purchased by a customer during one shopping trip constitute a transaction, while the individual products that were purchased are the items.</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Can represent transaction data as record data </a:t>
            </a:r>
            <a:endParaRPr b="0" lang="en-US" sz="2000" spc="-1" strike="noStrike">
              <a:solidFill>
                <a:srgbClr val="000000"/>
              </a:solidFill>
              <a:latin typeface="Arial"/>
            </a:endParaRPr>
          </a:p>
          <a:p>
            <a:endParaRPr b="0" lang="en-US" sz="2000" spc="-1" strike="noStrike">
              <a:solidFill>
                <a:srgbClr val="000000"/>
              </a:solidFill>
              <a:latin typeface="Arial"/>
            </a:endParaRPr>
          </a:p>
          <a:p>
            <a:endParaRPr b="0" lang="en-US" sz="2000" spc="-1" strike="noStrike">
              <a:solidFill>
                <a:srgbClr val="000000"/>
              </a:solidFill>
              <a:latin typeface="Arial"/>
            </a:endParaRPr>
          </a:p>
        </p:txBody>
      </p:sp>
      <p:pic>
        <p:nvPicPr>
          <p:cNvPr id="235" name="" descr=""/>
          <p:cNvPicPr/>
          <p:nvPr/>
        </p:nvPicPr>
        <p:blipFill>
          <a:blip r:embed="rId1"/>
          <a:stretch/>
        </p:blipFill>
        <p:spPr>
          <a:xfrm>
            <a:off x="1752480" y="3632040"/>
            <a:ext cx="5410080" cy="28321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Rectangle 7"/>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Graph Data </a:t>
            </a:r>
            <a:endParaRPr b="0" lang="en-US" sz="3200" spc="-1" strike="noStrike">
              <a:solidFill>
                <a:srgbClr val="000000"/>
              </a:solidFill>
              <a:latin typeface="Arial"/>
            </a:endParaRPr>
          </a:p>
        </p:txBody>
      </p:sp>
      <p:sp>
        <p:nvSpPr>
          <p:cNvPr id="237" name="Rectangle 8"/>
          <p:cNvSpPr txBox="1"/>
          <p:nvPr/>
        </p:nvSpPr>
        <p:spPr>
          <a:xfrm>
            <a:off x="411120" y="1066680"/>
            <a:ext cx="8318160" cy="5181120"/>
          </a:xfrm>
          <a:prstGeom prst="rect">
            <a:avLst/>
          </a:prstGeom>
          <a:noFill/>
          <a:ln w="0">
            <a:noFill/>
          </a:ln>
        </p:spPr>
        <p:txBody>
          <a:bodyPr lIns="90360" rIns="90360" tIns="44280" bIns="44280">
            <a:noAutofit/>
          </a:bodyPr>
          <a:p>
            <a:pPr marL="291960" indent="-291600">
              <a:lnSpc>
                <a:spcPct val="100000"/>
              </a:lnSpc>
              <a:spcBef>
                <a:spcPts val="249"/>
              </a:spcBef>
              <a:spcAft>
                <a:spcPts val="400"/>
              </a:spcAft>
              <a:buClr>
                <a:srgbClr val="0c7b9c"/>
              </a:buClr>
              <a:buSzPct val="75000"/>
              <a:buFont typeface="Monotype Sorts" charset="2"/>
              <a:buChar char=""/>
            </a:pPr>
            <a:r>
              <a:rPr b="0" lang="en-US" sz="2500" spc="-1" strike="noStrike">
                <a:solidFill>
                  <a:srgbClr val="000000"/>
                </a:solidFill>
                <a:latin typeface="Arial"/>
              </a:rPr>
              <a:t>Examples: Generic graph, a molecule, and webpages </a:t>
            </a:r>
            <a:endParaRPr b="0" lang="en-US" sz="2500" spc="-1" strike="noStrike">
              <a:solidFill>
                <a:srgbClr val="000000"/>
              </a:solidFill>
              <a:latin typeface="Arial"/>
            </a:endParaRPr>
          </a:p>
        </p:txBody>
      </p:sp>
      <p:pic>
        <p:nvPicPr>
          <p:cNvPr id="238" name="Picture 9" descr=""/>
          <p:cNvPicPr/>
          <p:nvPr/>
        </p:nvPicPr>
        <p:blipFill>
          <a:blip r:embed="rId1"/>
          <a:stretch/>
        </p:blipFill>
        <p:spPr>
          <a:xfrm>
            <a:off x="3124080" y="1600200"/>
            <a:ext cx="5959080" cy="4568400"/>
          </a:xfrm>
          <a:prstGeom prst="rect">
            <a:avLst/>
          </a:prstGeom>
          <a:ln w="0">
            <a:noFill/>
          </a:ln>
        </p:spPr>
      </p:pic>
      <p:sp>
        <p:nvSpPr>
          <p:cNvPr id="239" name="Rectangle 11"/>
          <p:cNvSpPr/>
          <p:nvPr/>
        </p:nvSpPr>
        <p:spPr>
          <a:xfrm>
            <a:off x="-1080" y="5943600"/>
            <a:ext cx="30675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spcBef>
                <a:spcPts val="201"/>
              </a:spcBef>
              <a:spcAft>
                <a:spcPts val="400"/>
              </a:spcAft>
            </a:pPr>
            <a:r>
              <a:rPr b="0" lang="en-US" sz="2000" spc="-1" strike="noStrike">
                <a:solidFill>
                  <a:srgbClr val="000000"/>
                </a:solidFill>
                <a:latin typeface="Arial"/>
              </a:rPr>
              <a:t>Benzene Molecule: C6H6</a:t>
            </a:r>
            <a:endParaRPr b="0" lang="tr-TR" sz="2000" spc="-1" strike="noStrike">
              <a:latin typeface="Arial"/>
            </a:endParaRPr>
          </a:p>
        </p:txBody>
      </p:sp>
      <p:pic>
        <p:nvPicPr>
          <p:cNvPr id="240" name="" descr=""/>
          <p:cNvPicPr/>
          <p:nvPr/>
        </p:nvPicPr>
        <p:blipFill>
          <a:blip r:embed="rId2"/>
          <a:stretch/>
        </p:blipFill>
        <p:spPr>
          <a:xfrm>
            <a:off x="152280" y="1676520"/>
            <a:ext cx="2971800" cy="2286000"/>
          </a:xfrm>
          <a:prstGeom prst="rect">
            <a:avLst/>
          </a:prstGeom>
          <a:ln w="0">
            <a:noFill/>
          </a:ln>
        </p:spPr>
      </p:pic>
      <p:pic>
        <p:nvPicPr>
          <p:cNvPr id="241" name="" descr=""/>
          <p:cNvPicPr/>
          <p:nvPr/>
        </p:nvPicPr>
        <p:blipFill>
          <a:blip r:embed="rId3"/>
          <a:stretch/>
        </p:blipFill>
        <p:spPr>
          <a:xfrm>
            <a:off x="380880" y="4191120"/>
            <a:ext cx="1955880" cy="1828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Rectangle 1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Ordered Data </a:t>
            </a:r>
            <a:endParaRPr b="0" lang="en-US" sz="3200" spc="-1" strike="noStrike">
              <a:solidFill>
                <a:srgbClr val="000000"/>
              </a:solidFill>
              <a:latin typeface="Arial"/>
            </a:endParaRPr>
          </a:p>
        </p:txBody>
      </p:sp>
      <p:sp>
        <p:nvSpPr>
          <p:cNvPr id="243" name="Rectangle 1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Sequences of transactions</a:t>
            </a:r>
            <a:endParaRPr b="0" lang="en-US" sz="2800" spc="-1" strike="noStrike">
              <a:solidFill>
                <a:srgbClr val="000000"/>
              </a:solidFill>
              <a:latin typeface="Arial"/>
            </a:endParaRPr>
          </a:p>
        </p:txBody>
      </p:sp>
      <p:pic>
        <p:nvPicPr>
          <p:cNvPr id="244" name="Picture 6" descr=""/>
          <p:cNvPicPr/>
          <p:nvPr/>
        </p:nvPicPr>
        <p:blipFill>
          <a:blip r:embed="rId1"/>
          <a:stretch/>
        </p:blipFill>
        <p:spPr>
          <a:xfrm>
            <a:off x="2117880" y="2408400"/>
            <a:ext cx="5121000" cy="3839760"/>
          </a:xfrm>
          <a:prstGeom prst="rect">
            <a:avLst/>
          </a:prstGeom>
          <a:ln w="0">
            <a:noFill/>
          </a:ln>
        </p:spPr>
      </p:pic>
      <p:sp>
        <p:nvSpPr>
          <p:cNvPr id="245" name="Text Box 7"/>
          <p:cNvSpPr/>
          <p:nvPr/>
        </p:nvSpPr>
        <p:spPr>
          <a:xfrm>
            <a:off x="2422440" y="5486400"/>
            <a:ext cx="2682360" cy="8218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000000"/>
                </a:solidFill>
                <a:latin typeface="Arial"/>
              </a:rPr>
              <a:t>An element of the sequence</a:t>
            </a:r>
            <a:endParaRPr b="0" lang="tr-TR" sz="2400" spc="-1" strike="noStrike">
              <a:latin typeface="Arial"/>
            </a:endParaRPr>
          </a:p>
        </p:txBody>
      </p:sp>
      <p:sp>
        <p:nvSpPr>
          <p:cNvPr id="246" name="AutoShape 8"/>
          <p:cNvSpPr/>
          <p:nvPr/>
        </p:nvSpPr>
        <p:spPr>
          <a:xfrm rot="16200000">
            <a:off x="2994120" y="4457880"/>
            <a:ext cx="533160" cy="1371240"/>
          </a:xfrm>
          <a:prstGeom prst="leftBrace">
            <a:avLst>
              <a:gd name="adj1" fmla="val 21429"/>
              <a:gd name="adj2" fmla="val 50000"/>
            </a:avLst>
          </a:prstGeom>
          <a:noFill/>
          <a:ln w="25400">
            <a:solidFill>
              <a:srgbClr val="ff0000"/>
            </a:solidFill>
            <a:round/>
          </a:ln>
        </p:spPr>
        <p:style>
          <a:lnRef idx="0"/>
          <a:fillRef idx="0"/>
          <a:effectRef idx="0"/>
          <a:fontRef idx="minor"/>
        </p:style>
      </p:sp>
      <p:sp>
        <p:nvSpPr>
          <p:cNvPr id="247" name="Text Box 9"/>
          <p:cNvSpPr/>
          <p:nvPr/>
        </p:nvSpPr>
        <p:spPr>
          <a:xfrm>
            <a:off x="2514600" y="1828800"/>
            <a:ext cx="2285640" cy="4561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000000"/>
                </a:solidFill>
                <a:latin typeface="Arial"/>
              </a:rPr>
              <a:t>Items/Events</a:t>
            </a:r>
            <a:endParaRPr b="0" lang="tr-TR" sz="2400" spc="-1" strike="noStrike">
              <a:latin typeface="Arial"/>
            </a:endParaRPr>
          </a:p>
        </p:txBody>
      </p:sp>
      <p:sp>
        <p:nvSpPr>
          <p:cNvPr id="248" name="Line 10"/>
          <p:cNvSpPr/>
          <p:nvPr/>
        </p:nvSpPr>
        <p:spPr>
          <a:xfrm>
            <a:off x="3124080" y="2286000"/>
            <a:ext cx="360" cy="838080"/>
          </a:xfrm>
          <a:prstGeom prst="line">
            <a:avLst/>
          </a:prstGeom>
          <a:ln w="25400">
            <a:solidFill>
              <a:srgbClr val="ff0000"/>
            </a:solidFill>
            <a:round/>
            <a:tailEnd len="med" type="triangle" w="med"/>
          </a:ln>
        </p:spPr>
        <p:style>
          <a:lnRef idx="0"/>
          <a:fillRef idx="0"/>
          <a:effectRef idx="0"/>
          <a:fontRef idx="minor"/>
        </p:style>
      </p:sp>
      <p:sp>
        <p:nvSpPr>
          <p:cNvPr id="249" name="Line 11"/>
          <p:cNvSpPr/>
          <p:nvPr/>
        </p:nvSpPr>
        <p:spPr>
          <a:xfrm>
            <a:off x="3581280" y="2286000"/>
            <a:ext cx="360" cy="838080"/>
          </a:xfrm>
          <a:prstGeom prst="line">
            <a:avLst/>
          </a:prstGeom>
          <a:ln w="25400">
            <a:solidFill>
              <a:srgbClr val="ff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Rectangle 5"/>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Ordered Data </a:t>
            </a:r>
            <a:endParaRPr b="0" lang="en-US" sz="3200" spc="-1" strike="noStrike">
              <a:solidFill>
                <a:srgbClr val="000000"/>
              </a:solidFill>
              <a:latin typeface="Arial"/>
            </a:endParaRPr>
          </a:p>
        </p:txBody>
      </p:sp>
      <p:sp>
        <p:nvSpPr>
          <p:cNvPr id="251" name="Rectangle 6"/>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 </a:t>
            </a:r>
            <a:r>
              <a:rPr b="0" lang="en-US" sz="2800" spc="-1" strike="noStrike">
                <a:solidFill>
                  <a:srgbClr val="000000"/>
                </a:solidFill>
                <a:latin typeface="Arial"/>
              </a:rPr>
              <a:t>Genomic sequence data</a:t>
            </a:r>
            <a:endParaRPr b="0" lang="en-US" sz="2800" spc="-1" strike="noStrike">
              <a:solidFill>
                <a:srgbClr val="000000"/>
              </a:solidFill>
              <a:latin typeface="Arial"/>
            </a:endParaRPr>
          </a:p>
        </p:txBody>
      </p:sp>
      <p:pic>
        <p:nvPicPr>
          <p:cNvPr id="252" name="" descr=""/>
          <p:cNvPicPr/>
          <p:nvPr/>
        </p:nvPicPr>
        <p:blipFill>
          <a:blip r:embed="rId1"/>
          <a:stretch/>
        </p:blipFill>
        <p:spPr>
          <a:xfrm>
            <a:off x="1600200" y="1676520"/>
            <a:ext cx="5346720" cy="45594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Picture 9" descr="sst_land_temp_82_best"/>
          <p:cNvPicPr/>
          <p:nvPr/>
        </p:nvPicPr>
        <p:blipFill>
          <a:blip r:embed="rId1"/>
          <a:stretch/>
        </p:blipFill>
        <p:spPr>
          <a:xfrm>
            <a:off x="2438280" y="1427040"/>
            <a:ext cx="6629040" cy="4973400"/>
          </a:xfrm>
          <a:prstGeom prst="rect">
            <a:avLst/>
          </a:prstGeom>
          <a:ln w="0">
            <a:noFill/>
          </a:ln>
        </p:spPr>
      </p:pic>
      <p:sp>
        <p:nvSpPr>
          <p:cNvPr id="254"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Ordered Data</a:t>
            </a:r>
            <a:endParaRPr b="0" lang="en-US" sz="2800" spc="-1" strike="noStrike">
              <a:solidFill>
                <a:srgbClr val="000000"/>
              </a:solidFill>
              <a:latin typeface="Arial"/>
            </a:endParaRPr>
          </a:p>
        </p:txBody>
      </p:sp>
      <p:sp>
        <p:nvSpPr>
          <p:cNvPr id="255" name="Rectangle 11"/>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Spatio-Temporal Data</a:t>
            </a:r>
            <a:endParaRPr b="0" lang="en-US" sz="2800" spc="-1" strike="noStrike">
              <a:solidFill>
                <a:srgbClr val="000000"/>
              </a:solidFill>
              <a:latin typeface="Arial"/>
            </a:endParaRPr>
          </a:p>
        </p:txBody>
      </p:sp>
      <p:sp>
        <p:nvSpPr>
          <p:cNvPr id="256" name="Rectangle 3"/>
          <p:cNvSpPr/>
          <p:nvPr/>
        </p:nvSpPr>
        <p:spPr>
          <a:xfrm>
            <a:off x="2666880" y="2666880"/>
            <a:ext cx="9143640" cy="360"/>
          </a:xfrm>
          <a:prstGeom prst="rect">
            <a:avLst/>
          </a:prstGeom>
          <a:noFill/>
          <a:ln w="0">
            <a:noFill/>
          </a:ln>
        </p:spPr>
        <p:style>
          <a:lnRef idx="0"/>
          <a:fillRef idx="0"/>
          <a:effectRef idx="0"/>
          <a:fontRef idx="minor"/>
        </p:style>
      </p:sp>
      <p:sp>
        <p:nvSpPr>
          <p:cNvPr id="257" name="Text Box 12"/>
          <p:cNvSpPr/>
          <p:nvPr/>
        </p:nvSpPr>
        <p:spPr>
          <a:xfrm>
            <a:off x="457200" y="2955960"/>
            <a:ext cx="2666520" cy="11869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000000"/>
                </a:solidFill>
                <a:latin typeface="Arial"/>
              </a:rPr>
              <a:t>Average Monthly Temperature of land and ocean</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Data Quality </a:t>
            </a:r>
            <a:endParaRPr b="0" lang="en-US" sz="3200" spc="-1" strike="noStrike">
              <a:solidFill>
                <a:srgbClr val="000000"/>
              </a:solidFill>
              <a:latin typeface="Arial"/>
            </a:endParaRPr>
          </a:p>
        </p:txBody>
      </p:sp>
      <p:sp>
        <p:nvSpPr>
          <p:cNvPr id="259"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Poor data quality negatively affects many data processing efforts</a:t>
            </a:r>
            <a:endParaRPr b="0" lang="en-US" sz="2400" spc="-1" strike="noStrike">
              <a:solidFill>
                <a:srgbClr val="000000"/>
              </a:solidFill>
              <a:latin typeface="Arial"/>
            </a:endParaRPr>
          </a:p>
          <a:p>
            <a:pPr marL="291960" indent="-291600">
              <a:lnSpc>
                <a:spcPct val="100000"/>
              </a:lnSpc>
              <a:spcBef>
                <a:spcPts val="241"/>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91"/>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tabLst>
                <a:tab algn="l" pos="0"/>
              </a:tabLst>
            </a:pPr>
            <a:r>
              <a:rPr b="0" lang="en-US" sz="2400" spc="-1" strike="noStrike">
                <a:solidFill>
                  <a:srgbClr val="000000"/>
                </a:solidFill>
                <a:latin typeface="Arial"/>
              </a:rPr>
              <a:t>Data mining example: a classification model for detecting people who are loan risks is built using poor data</a:t>
            </a:r>
            <a:endParaRPr b="0" lang="en-US" sz="2400" spc="-1" strike="noStrike">
              <a:solidFill>
                <a:srgbClr val="000000"/>
              </a:solidFill>
              <a:latin typeface="Arial"/>
            </a:endParaRPr>
          </a:p>
          <a:p>
            <a:pPr lvl="1" marL="800280" indent="-342720">
              <a:lnSpc>
                <a:spcPct val="100000"/>
              </a:lnSpc>
              <a:spcBef>
                <a:spcPts val="221"/>
              </a:spcBef>
              <a:spcAft>
                <a:spcPts val="400"/>
              </a:spcAft>
              <a:buClr>
                <a:srgbClr val="0c7b9c"/>
              </a:buClr>
              <a:buFont typeface="Arial"/>
              <a:buChar char="–"/>
              <a:tabLst>
                <a:tab algn="l" pos="0"/>
              </a:tabLst>
            </a:pPr>
            <a:r>
              <a:rPr b="0" lang="en-US" sz="2200" spc="-1" strike="noStrike">
                <a:solidFill>
                  <a:srgbClr val="000000"/>
                </a:solidFill>
                <a:latin typeface="Arial"/>
              </a:rPr>
              <a:t>Some credit-worthy candidates are denied loans</a:t>
            </a:r>
            <a:endParaRPr b="0" lang="en-US" sz="2200" spc="-1" strike="noStrike">
              <a:solidFill>
                <a:srgbClr val="000000"/>
              </a:solidFill>
              <a:latin typeface="Arial"/>
            </a:endParaRPr>
          </a:p>
          <a:p>
            <a:pPr lvl="1" marL="800280" indent="-342720">
              <a:lnSpc>
                <a:spcPct val="100000"/>
              </a:lnSpc>
              <a:spcBef>
                <a:spcPts val="221"/>
              </a:spcBef>
              <a:spcAft>
                <a:spcPts val="400"/>
              </a:spcAft>
              <a:buClr>
                <a:srgbClr val="0c7b9c"/>
              </a:buClr>
              <a:buFont typeface="Arial"/>
              <a:buChar char="–"/>
              <a:tabLst>
                <a:tab algn="l" pos="0"/>
              </a:tabLst>
            </a:pPr>
            <a:r>
              <a:rPr b="0" lang="en-US" sz="2200" spc="-1" strike="noStrike">
                <a:solidFill>
                  <a:srgbClr val="000000"/>
                </a:solidFill>
                <a:latin typeface="Arial"/>
              </a:rPr>
              <a:t>More loans are given to individuals that default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Rectangle 5"/>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Data Quality …</a:t>
            </a:r>
            <a:endParaRPr b="0" lang="en-US" sz="3200" spc="-1" strike="noStrike">
              <a:solidFill>
                <a:srgbClr val="000000"/>
              </a:solidFill>
              <a:latin typeface="Arial"/>
            </a:endParaRPr>
          </a:p>
        </p:txBody>
      </p:sp>
      <p:sp>
        <p:nvSpPr>
          <p:cNvPr id="261" name="Rectangle 6"/>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What kinds of data quality problems?</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How can we detect problems with the data? </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What can we do about these problems? </a:t>
            </a: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Examples of data quality problems: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Noise and outliers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Wrong data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Fake data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Missing values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Duplicate data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Rectangle 8"/>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Noise</a:t>
            </a:r>
            <a:endParaRPr b="0" lang="en-US" sz="3200" spc="-1" strike="noStrike">
              <a:solidFill>
                <a:srgbClr val="000000"/>
              </a:solidFill>
              <a:latin typeface="Arial"/>
            </a:endParaRPr>
          </a:p>
        </p:txBody>
      </p:sp>
      <p:sp>
        <p:nvSpPr>
          <p:cNvPr id="263" name="Rectangle 9"/>
          <p:cNvSpPr txBox="1"/>
          <p:nvPr/>
        </p:nvSpPr>
        <p:spPr>
          <a:xfrm>
            <a:off x="411120" y="1143000"/>
            <a:ext cx="8318160" cy="2361960"/>
          </a:xfrm>
          <a:prstGeom prst="rect">
            <a:avLst/>
          </a:prstGeom>
          <a:noFill/>
          <a:ln w="0">
            <a:noFill/>
          </a:ln>
        </p:spPr>
        <p:txBody>
          <a:bodyPr lIns="90360" rIns="90360" tIns="44280" bIns="44280">
            <a:normAutofit fontScale="52000"/>
          </a:bodyPr>
          <a:p>
            <a:pPr marL="291960" indent="-291600">
              <a:lnSpc>
                <a:spcPct val="10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Tahoma"/>
              </a:rPr>
              <a:t>For objects, noise is an extraneous object</a:t>
            </a:r>
            <a:endParaRPr b="0" lang="en-US" sz="2600" spc="-1" strike="noStrike">
              <a:solidFill>
                <a:srgbClr val="000000"/>
              </a:solidFill>
              <a:latin typeface="Arial"/>
            </a:endParaRPr>
          </a:p>
          <a:p>
            <a:pPr marL="291960" indent="-291600">
              <a:lnSpc>
                <a:spcPct val="100000"/>
              </a:lnSpc>
              <a:spcBef>
                <a:spcPts val="261"/>
              </a:spcBef>
              <a:spcAft>
                <a:spcPts val="400"/>
              </a:spcAft>
              <a:buClr>
                <a:srgbClr val="0c7b9c"/>
              </a:buClr>
              <a:buSzPct val="75000"/>
              <a:buFont typeface="Monotype Sorts" charset="2"/>
              <a:buChar char=""/>
            </a:pPr>
            <a:r>
              <a:rPr b="0" lang="en-US" sz="2600" spc="-1" strike="noStrike">
                <a:solidFill>
                  <a:srgbClr val="000000"/>
                </a:solidFill>
                <a:latin typeface="Tahoma"/>
              </a:rPr>
              <a:t>For attributes, noise refers to modification of original values</a:t>
            </a:r>
            <a:endParaRPr b="0" lang="en-US" sz="2600" spc="-1" strike="noStrike">
              <a:solidFill>
                <a:srgbClr val="000000"/>
              </a:solidFill>
              <a:latin typeface="Arial"/>
            </a:endParaRPr>
          </a:p>
          <a:p>
            <a:pPr lvl="1" marL="800280" indent="-342720">
              <a:lnSpc>
                <a:spcPct val="100000"/>
              </a:lnSpc>
              <a:spcBef>
                <a:spcPts val="210"/>
              </a:spcBef>
              <a:spcAft>
                <a:spcPts val="400"/>
              </a:spcAft>
              <a:buClr>
                <a:srgbClr val="0c7b9c"/>
              </a:buClr>
              <a:buFont typeface="Arial"/>
              <a:buChar char="–"/>
            </a:pPr>
            <a:r>
              <a:rPr b="0" lang="en-US" sz="2100" spc="-1" strike="noStrike">
                <a:solidFill>
                  <a:srgbClr val="000000"/>
                </a:solidFill>
                <a:latin typeface="Tahoma"/>
              </a:rPr>
              <a:t>Examples: distortion of a person’s voice when talking on a poor phone and “snow” on television screen</a:t>
            </a:r>
            <a:endParaRPr b="0" lang="en-US" sz="2100" spc="-1" strike="noStrike">
              <a:solidFill>
                <a:srgbClr val="000000"/>
              </a:solidFill>
              <a:latin typeface="Arial"/>
            </a:endParaRPr>
          </a:p>
          <a:p>
            <a:pPr lvl="1" marL="800280" indent="-342720">
              <a:lnSpc>
                <a:spcPct val="100000"/>
              </a:lnSpc>
              <a:spcBef>
                <a:spcPts val="210"/>
              </a:spcBef>
              <a:spcAft>
                <a:spcPts val="400"/>
              </a:spcAft>
              <a:buClr>
                <a:srgbClr val="0c7b9c"/>
              </a:buClr>
              <a:buFont typeface="Arial"/>
              <a:buChar char="–"/>
            </a:pPr>
            <a:r>
              <a:rPr b="0" lang="en-US" sz="2100" spc="-1" strike="noStrike">
                <a:solidFill>
                  <a:srgbClr val="000000"/>
                </a:solidFill>
                <a:latin typeface="Tahoma"/>
              </a:rPr>
              <a:t>The figures below show two sine waves of the same magnitude and different frequencies, the waves combined, and the two sine waves with random noise</a:t>
            </a:r>
            <a:endParaRPr b="0" lang="en-US" sz="2100" spc="-1" strike="noStrike">
              <a:solidFill>
                <a:srgbClr val="000000"/>
              </a:solidFill>
              <a:latin typeface="Arial"/>
            </a:endParaRPr>
          </a:p>
          <a:p>
            <a:pPr lvl="2" marL="914400" indent="-288000">
              <a:lnSpc>
                <a:spcPct val="100000"/>
              </a:lnSpc>
              <a:spcBef>
                <a:spcPts val="170"/>
              </a:spcBef>
              <a:spcAft>
                <a:spcPts val="400"/>
              </a:spcAft>
              <a:buClr>
                <a:srgbClr val="0c7b9c"/>
              </a:buClr>
              <a:buSzPct val="70000"/>
              <a:buFont typeface="Wingdings" charset="2"/>
              <a:buChar char=""/>
            </a:pPr>
            <a:r>
              <a:rPr b="0" lang="en-US" sz="1700" spc="-1" strike="noStrike">
                <a:solidFill>
                  <a:srgbClr val="000000"/>
                </a:solidFill>
                <a:latin typeface="Tahoma"/>
              </a:rPr>
              <a:t> </a:t>
            </a:r>
            <a:r>
              <a:rPr b="0" lang="en-US" sz="1700" spc="-1" strike="noStrike">
                <a:solidFill>
                  <a:srgbClr val="000000"/>
                </a:solidFill>
                <a:latin typeface="Tahoma"/>
              </a:rPr>
              <a:t>The magnitude and shape of the original signal is distorted </a:t>
            </a:r>
            <a:endParaRPr b="0" lang="en-US" sz="1700" spc="-1" strike="noStrike">
              <a:solidFill>
                <a:srgbClr val="000000"/>
              </a:solidFill>
              <a:latin typeface="Times New Roman"/>
            </a:endParaRPr>
          </a:p>
          <a:p>
            <a:endParaRPr b="0" lang="en-US" sz="1700" spc="-1" strike="noStrike">
              <a:solidFill>
                <a:srgbClr val="000000"/>
              </a:solidFill>
              <a:latin typeface="Arial"/>
            </a:endParaRPr>
          </a:p>
          <a:p>
            <a:endParaRPr b="0" lang="en-US" sz="1700" spc="-1" strike="noStrike">
              <a:solidFill>
                <a:srgbClr val="000000"/>
              </a:solidFill>
              <a:latin typeface="Arial"/>
            </a:endParaRPr>
          </a:p>
        </p:txBody>
      </p:sp>
      <p:pic>
        <p:nvPicPr>
          <p:cNvPr id="264" name="Picture 3" descr=""/>
          <p:cNvPicPr/>
          <p:nvPr/>
        </p:nvPicPr>
        <p:blipFill>
          <a:blip r:embed="rId1"/>
          <a:stretch/>
        </p:blipFill>
        <p:spPr>
          <a:xfrm>
            <a:off x="0" y="3733920"/>
            <a:ext cx="3045240" cy="2285640"/>
          </a:xfrm>
          <a:prstGeom prst="rect">
            <a:avLst/>
          </a:prstGeom>
          <a:ln w="0">
            <a:noFill/>
          </a:ln>
        </p:spPr>
      </p:pic>
      <p:pic>
        <p:nvPicPr>
          <p:cNvPr id="265" name="Picture 8" descr=""/>
          <p:cNvPicPr/>
          <p:nvPr/>
        </p:nvPicPr>
        <p:blipFill>
          <a:blip r:embed="rId2"/>
          <a:stretch/>
        </p:blipFill>
        <p:spPr>
          <a:xfrm>
            <a:off x="6021720" y="3733920"/>
            <a:ext cx="3045240" cy="2285640"/>
          </a:xfrm>
          <a:prstGeom prst="rect">
            <a:avLst/>
          </a:prstGeom>
          <a:ln w="0">
            <a:noFill/>
          </a:ln>
        </p:spPr>
      </p:pic>
      <p:pic>
        <p:nvPicPr>
          <p:cNvPr id="266" name="Picture 10" descr=""/>
          <p:cNvPicPr/>
          <p:nvPr/>
        </p:nvPicPr>
        <p:blipFill>
          <a:blip r:embed="rId3"/>
          <a:stretch/>
        </p:blipFill>
        <p:spPr>
          <a:xfrm>
            <a:off x="3049920" y="3733920"/>
            <a:ext cx="3045240" cy="22856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1" i="1" lang="en-US" sz="2800" spc="-1" strike="noStrike">
                <a:solidFill>
                  <a:srgbClr val="cc6600"/>
                </a:solidFill>
                <a:latin typeface="Arial"/>
              </a:rPr>
              <a:t>Outliers</a:t>
            </a:r>
            <a:r>
              <a:rPr b="0" lang="en-US" sz="2800" spc="-1" strike="noStrike">
                <a:solidFill>
                  <a:srgbClr val="000000"/>
                </a:solidFill>
                <a:latin typeface="Arial"/>
              </a:rPr>
              <a:t> are data objects with characteristics that are considerably different than most of the other data objects in the data set</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1" lang="en-US" sz="2400" spc="-1" strike="noStrike">
                <a:solidFill>
                  <a:srgbClr val="000000"/>
                </a:solidFill>
                <a:latin typeface="Arial"/>
              </a:rPr>
              <a:t>Case 1:</a:t>
            </a:r>
            <a:r>
              <a:rPr b="0" lang="en-US" sz="2400" spc="-1" strike="noStrike">
                <a:solidFill>
                  <a:srgbClr val="000000"/>
                </a:solidFill>
                <a:latin typeface="Arial"/>
              </a:rPr>
              <a:t> Outliers are </a:t>
            </a:r>
            <a:br/>
            <a:r>
              <a:rPr b="0" lang="en-US" sz="2400" spc="-1" strike="noStrike">
                <a:solidFill>
                  <a:srgbClr val="000000"/>
                </a:solidFill>
                <a:latin typeface="Arial"/>
              </a:rPr>
              <a:t>noise that interferes</a:t>
            </a:r>
            <a:br/>
            <a:r>
              <a:rPr b="0" lang="en-US" sz="2400" spc="-1" strike="noStrike">
                <a:solidFill>
                  <a:srgbClr val="000000"/>
                </a:solidFill>
                <a:latin typeface="Arial"/>
              </a:rPr>
              <a:t>with data analysis </a:t>
            </a:r>
            <a:br/>
            <a:r>
              <a:rPr b="0" lang="en-US" sz="1200" spc="-1" strike="noStrike">
                <a:solidFill>
                  <a:srgbClr val="000000"/>
                </a:solidFill>
                <a:latin typeface="Arial"/>
              </a:rPr>
              <a:t> </a:t>
            </a:r>
            <a:endParaRPr b="0" lang="en-US" sz="12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1" lang="en-US" sz="2400" spc="-1" strike="noStrike">
                <a:solidFill>
                  <a:srgbClr val="000000"/>
                </a:solidFill>
                <a:latin typeface="Arial"/>
              </a:rPr>
              <a:t>Case 2: </a:t>
            </a:r>
            <a:r>
              <a:rPr b="0" lang="en-US" sz="2400" spc="-1" strike="noStrike">
                <a:solidFill>
                  <a:srgbClr val="000000"/>
                </a:solidFill>
                <a:latin typeface="Arial"/>
              </a:rPr>
              <a:t>Outliers are </a:t>
            </a:r>
            <a:br/>
            <a:r>
              <a:rPr b="0" lang="en-US" sz="2400" spc="-1" strike="noStrike">
                <a:solidFill>
                  <a:srgbClr val="000000"/>
                </a:solidFill>
                <a:latin typeface="Arial"/>
              </a:rPr>
              <a:t>the goal of our analysis</a:t>
            </a:r>
            <a:endParaRPr b="0" lang="en-US" sz="2400" spc="-1" strike="noStrike">
              <a:solidFill>
                <a:srgbClr val="000000"/>
              </a:solidFill>
              <a:latin typeface="Arial"/>
            </a:endParaRPr>
          </a:p>
          <a:p>
            <a:pPr lvl="2" marL="914400" indent="-288000">
              <a:lnSpc>
                <a:spcPct val="100000"/>
              </a:lnSpc>
              <a:spcBef>
                <a:spcPts val="221"/>
              </a:spcBef>
              <a:spcAft>
                <a:spcPts val="400"/>
              </a:spcAft>
              <a:buClr>
                <a:srgbClr val="0c7b9c"/>
              </a:buClr>
              <a:buSzPct val="70000"/>
              <a:buFont typeface="Wingdings" charset="2"/>
              <a:buChar char=""/>
            </a:pPr>
            <a:r>
              <a:rPr b="0" lang="en-US" sz="2000" spc="-1" strike="noStrike">
                <a:solidFill>
                  <a:srgbClr val="000000"/>
                </a:solidFill>
                <a:latin typeface="Arial"/>
              </a:rPr>
              <a:t> </a:t>
            </a:r>
            <a:r>
              <a:rPr b="0" lang="en-US" sz="2200" spc="-1" strike="noStrike">
                <a:solidFill>
                  <a:srgbClr val="000000"/>
                </a:solidFill>
                <a:latin typeface="Arial"/>
              </a:rPr>
              <a:t>Credit card fraud</a:t>
            </a:r>
            <a:endParaRPr b="0" lang="en-US" sz="2200" spc="-1" strike="noStrike">
              <a:solidFill>
                <a:srgbClr val="000000"/>
              </a:solidFill>
              <a:latin typeface="Times New Roman"/>
            </a:endParaRPr>
          </a:p>
          <a:p>
            <a:pPr lvl="2" marL="914400" indent="-288000">
              <a:lnSpc>
                <a:spcPct val="100000"/>
              </a:lnSpc>
              <a:spcBef>
                <a:spcPts val="221"/>
              </a:spcBef>
              <a:spcAft>
                <a:spcPts val="400"/>
              </a:spcAft>
              <a:buClr>
                <a:srgbClr val="0c7b9c"/>
              </a:buClr>
              <a:buSzPct val="70000"/>
              <a:buFont typeface="Wingdings" charset="2"/>
              <a:buChar char=""/>
            </a:pPr>
            <a:r>
              <a:rPr b="0" lang="en-US" sz="2200" spc="-1" strike="noStrike">
                <a:solidFill>
                  <a:srgbClr val="000000"/>
                </a:solidFill>
                <a:latin typeface="Arial"/>
              </a:rPr>
              <a:t> </a:t>
            </a:r>
            <a:r>
              <a:rPr b="0" lang="en-US" sz="2200" spc="-1" strike="noStrike">
                <a:solidFill>
                  <a:srgbClr val="000000"/>
                </a:solidFill>
                <a:latin typeface="Arial"/>
              </a:rPr>
              <a:t>Intrusion detection</a:t>
            </a:r>
            <a:r>
              <a:rPr b="0" lang="en-US" sz="2000" spc="-1" strike="noStrike">
                <a:solidFill>
                  <a:srgbClr val="000000"/>
                </a:solidFill>
                <a:latin typeface="Arial"/>
              </a:rPr>
              <a:t> </a:t>
            </a:r>
            <a:endParaRPr b="0" lang="en-US" sz="2000" spc="-1" strike="noStrike">
              <a:solidFill>
                <a:srgbClr val="000000"/>
              </a:solidFill>
              <a:latin typeface="Times New Roman"/>
            </a:endParaRPr>
          </a:p>
          <a:p>
            <a:endParaRPr b="0" lang="en-US" sz="20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Causes?</a:t>
            </a:r>
            <a:endParaRPr b="0" lang="en-US" sz="2800" spc="-1" strike="noStrike">
              <a:solidFill>
                <a:srgbClr val="000000"/>
              </a:solidFill>
              <a:latin typeface="Arial"/>
            </a:endParaRPr>
          </a:p>
        </p:txBody>
      </p:sp>
      <p:grpSp>
        <p:nvGrpSpPr>
          <p:cNvPr id="268" name="Group 4"/>
          <p:cNvGrpSpPr/>
          <p:nvPr/>
        </p:nvGrpSpPr>
        <p:grpSpPr>
          <a:xfrm>
            <a:off x="4495680" y="2440080"/>
            <a:ext cx="4266720" cy="3884400"/>
            <a:chOff x="4495680" y="2440080"/>
            <a:chExt cx="4266720" cy="3884400"/>
          </a:xfrm>
        </p:grpSpPr>
        <p:pic>
          <p:nvPicPr>
            <p:cNvPr id="269" name="Picture 5" descr=""/>
            <p:cNvPicPr/>
            <p:nvPr/>
          </p:nvPicPr>
          <p:blipFill>
            <a:blip r:embed="rId1"/>
            <a:stretch/>
          </p:blipFill>
          <p:spPr>
            <a:xfrm>
              <a:off x="4495680" y="2440080"/>
              <a:ext cx="4266720" cy="3884400"/>
            </a:xfrm>
            <a:prstGeom prst="rect">
              <a:avLst/>
            </a:prstGeom>
            <a:ln w="0">
              <a:noFill/>
            </a:ln>
          </p:spPr>
        </p:pic>
        <p:sp>
          <p:nvSpPr>
            <p:cNvPr id="270" name="Oval 6"/>
            <p:cNvSpPr/>
            <p:nvPr/>
          </p:nvSpPr>
          <p:spPr>
            <a:xfrm>
              <a:off x="4734360" y="3504600"/>
              <a:ext cx="173520" cy="173880"/>
            </a:xfrm>
            <a:prstGeom prst="ellipse">
              <a:avLst/>
            </a:prstGeom>
            <a:noFill/>
            <a:ln w="19050">
              <a:solidFill>
                <a:srgbClr val="ff3300"/>
              </a:solidFill>
              <a:round/>
            </a:ln>
          </p:spPr>
          <p:style>
            <a:lnRef idx="0"/>
            <a:fillRef idx="0"/>
            <a:effectRef idx="0"/>
            <a:fontRef idx="minor"/>
          </p:style>
        </p:sp>
        <p:sp>
          <p:nvSpPr>
            <p:cNvPr id="271" name="Oval 7"/>
            <p:cNvSpPr/>
            <p:nvPr/>
          </p:nvSpPr>
          <p:spPr>
            <a:xfrm>
              <a:off x="5019120" y="4050360"/>
              <a:ext cx="173520" cy="173880"/>
            </a:xfrm>
            <a:prstGeom prst="ellipse">
              <a:avLst/>
            </a:prstGeom>
            <a:noFill/>
            <a:ln w="19050">
              <a:solidFill>
                <a:srgbClr val="ff3300"/>
              </a:solidFill>
              <a:round/>
            </a:ln>
          </p:spPr>
          <p:style>
            <a:lnRef idx="0"/>
            <a:fillRef idx="0"/>
            <a:effectRef idx="0"/>
            <a:fontRef idx="minor"/>
          </p:style>
        </p:sp>
        <p:sp>
          <p:nvSpPr>
            <p:cNvPr id="272" name="Oval 8"/>
            <p:cNvSpPr/>
            <p:nvPr/>
          </p:nvSpPr>
          <p:spPr>
            <a:xfrm>
              <a:off x="8463960" y="5392800"/>
              <a:ext cx="173520" cy="176040"/>
            </a:xfrm>
            <a:prstGeom prst="ellipse">
              <a:avLst/>
            </a:prstGeom>
            <a:noFill/>
            <a:ln w="19050">
              <a:solidFill>
                <a:srgbClr val="ff3300"/>
              </a:solidFill>
              <a:round/>
            </a:ln>
          </p:spPr>
          <p:style>
            <a:lnRef idx="0"/>
            <a:fillRef idx="0"/>
            <a:effectRef idx="0"/>
            <a:fontRef idx="minor"/>
          </p:style>
        </p:sp>
        <p:sp>
          <p:nvSpPr>
            <p:cNvPr id="273" name="Oval 9"/>
            <p:cNvSpPr/>
            <p:nvPr/>
          </p:nvSpPr>
          <p:spPr>
            <a:xfrm>
              <a:off x="5851440" y="5529960"/>
              <a:ext cx="173520" cy="173880"/>
            </a:xfrm>
            <a:prstGeom prst="ellipse">
              <a:avLst/>
            </a:prstGeom>
            <a:noFill/>
            <a:ln w="19050">
              <a:solidFill>
                <a:srgbClr val="ff3300"/>
              </a:solidFill>
              <a:round/>
            </a:ln>
          </p:spPr>
          <p:style>
            <a:lnRef idx="0"/>
            <a:fillRef idx="0"/>
            <a:effectRef idx="0"/>
            <a:fontRef idx="minor"/>
          </p:style>
        </p:sp>
        <p:sp>
          <p:nvSpPr>
            <p:cNvPr id="274" name="Rectangle 10"/>
            <p:cNvSpPr/>
            <p:nvPr/>
          </p:nvSpPr>
          <p:spPr>
            <a:xfrm>
              <a:off x="7114320" y="3735000"/>
              <a:ext cx="387720" cy="497520"/>
            </a:xfrm>
            <a:prstGeom prst="rect">
              <a:avLst/>
            </a:prstGeom>
            <a:solidFill>
              <a:schemeClr val="bg1"/>
            </a:solidFill>
            <a:ln w="0">
              <a:noFill/>
            </a:ln>
          </p:spPr>
          <p:style>
            <a:lnRef idx="0"/>
            <a:fillRef idx="0"/>
            <a:effectRef idx="0"/>
            <a:fontRef idx="minor"/>
          </p:style>
        </p:sp>
        <p:sp>
          <p:nvSpPr>
            <p:cNvPr id="275" name="Rectangle 11"/>
            <p:cNvSpPr/>
            <p:nvPr/>
          </p:nvSpPr>
          <p:spPr>
            <a:xfrm>
              <a:off x="4980600" y="3834360"/>
              <a:ext cx="387720" cy="497520"/>
            </a:xfrm>
            <a:prstGeom prst="rect">
              <a:avLst/>
            </a:prstGeom>
            <a:solidFill>
              <a:schemeClr val="bg1"/>
            </a:solidFill>
            <a:ln w="0">
              <a:noFill/>
            </a:ln>
          </p:spPr>
          <p:style>
            <a:lnRef idx="0"/>
            <a:fillRef idx="0"/>
            <a:effectRef idx="0"/>
            <a:fontRef idx="minor"/>
          </p:style>
        </p:sp>
      </p:grpSp>
      <p:sp>
        <p:nvSpPr>
          <p:cNvPr id="276"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Outliers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Rectangle 4"/>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Missing Values</a:t>
            </a:r>
            <a:endParaRPr b="0" lang="en-US" sz="3200" spc="-1" strike="noStrike">
              <a:solidFill>
                <a:srgbClr val="000000"/>
              </a:solidFill>
              <a:latin typeface="Arial"/>
            </a:endParaRPr>
          </a:p>
        </p:txBody>
      </p:sp>
      <p:sp>
        <p:nvSpPr>
          <p:cNvPr id="278" name="Rectangle 5"/>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Reasons for missing values</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Information is not collected </a:t>
            </a:r>
            <a:br/>
            <a:r>
              <a:rPr b="0" lang="en-US" sz="2400" spc="-1" strike="noStrike">
                <a:solidFill>
                  <a:srgbClr val="000000"/>
                </a:solidFill>
                <a:latin typeface="Arial"/>
              </a:rPr>
              <a:t>(e.g., people decline to give their age and weight)</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Attributes may not be applicable to all cases </a:t>
            </a:r>
            <a:br/>
            <a:r>
              <a:rPr b="0" lang="en-US" sz="2400" spc="-1" strike="noStrike">
                <a:solidFill>
                  <a:srgbClr val="000000"/>
                </a:solidFill>
                <a:latin typeface="Arial"/>
              </a:rPr>
              <a:t>(e.g., annual income is not applicable to children)</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Handling missing values</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Eliminate data objects or variables</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Estimate missing values</a:t>
            </a:r>
            <a:endParaRPr b="0" lang="en-US" sz="2400" spc="-1" strike="noStrike">
              <a:solidFill>
                <a:srgbClr val="000000"/>
              </a:solidFill>
              <a:latin typeface="Arial"/>
            </a:endParaRPr>
          </a:p>
          <a:p>
            <a:pPr lvl="2" marL="1147680" indent="-232920">
              <a:lnSpc>
                <a:spcPct val="9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Example: time series of temperature</a:t>
            </a:r>
            <a:endParaRPr b="0" lang="en-US" sz="2000" spc="-1" strike="noStrike">
              <a:solidFill>
                <a:srgbClr val="000000"/>
              </a:solidFill>
              <a:latin typeface="Times New Roman"/>
            </a:endParaRPr>
          </a:p>
          <a:p>
            <a:pPr lvl="2" marL="1147680" indent="-232920">
              <a:lnSpc>
                <a:spcPct val="9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Example: census results </a:t>
            </a:r>
            <a:endParaRPr b="0" lang="en-US" sz="2000" spc="-1" strike="noStrike">
              <a:solidFill>
                <a:srgbClr val="000000"/>
              </a:solidFill>
              <a:latin typeface="Times New Roman"/>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Ignore the missing value during analysis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Rectangle 8"/>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What is Data?</a:t>
            </a:r>
            <a:endParaRPr b="0" lang="en-US" sz="3200" spc="-1" strike="noStrike">
              <a:solidFill>
                <a:srgbClr val="000000"/>
              </a:solidFill>
              <a:latin typeface="Arial"/>
            </a:endParaRPr>
          </a:p>
        </p:txBody>
      </p:sp>
      <p:sp>
        <p:nvSpPr>
          <p:cNvPr id="182" name="Rectangle 9"/>
          <p:cNvSpPr txBox="1"/>
          <p:nvPr/>
        </p:nvSpPr>
        <p:spPr>
          <a:xfrm>
            <a:off x="304920" y="1143000"/>
            <a:ext cx="4266720" cy="5181120"/>
          </a:xfrm>
          <a:prstGeom prst="rect">
            <a:avLst/>
          </a:prstGeom>
          <a:noFill/>
          <a:ln w="0">
            <a:noFill/>
          </a:ln>
        </p:spPr>
        <p:txBody>
          <a:bodyPr lIns="90360" rIns="90360" tIns="44280" bIns="44280">
            <a:normAutofit fontScale="91000"/>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Collection of </a:t>
            </a:r>
            <a:r>
              <a:rPr b="1" i="1" lang="en-US" sz="2400" spc="-1" strike="noStrike">
                <a:solidFill>
                  <a:srgbClr val="cc6600"/>
                </a:solidFill>
                <a:latin typeface="Arial"/>
              </a:rPr>
              <a:t>data objects </a:t>
            </a:r>
            <a:r>
              <a:rPr b="0" lang="en-US" sz="2400" spc="-1" strike="noStrike">
                <a:solidFill>
                  <a:srgbClr val="000000"/>
                </a:solidFill>
                <a:latin typeface="Arial"/>
              </a:rPr>
              <a:t>and their </a:t>
            </a:r>
            <a:r>
              <a:rPr b="1" i="1" lang="en-US" sz="2400" spc="-1" strike="noStrike">
                <a:solidFill>
                  <a:srgbClr val="cc6600"/>
                </a:solidFill>
                <a:latin typeface="Arial"/>
              </a:rPr>
              <a:t>attributes</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An </a:t>
            </a:r>
            <a:r>
              <a:rPr b="1" i="1" lang="en-US" sz="2400" spc="-1" strike="noStrike">
                <a:solidFill>
                  <a:srgbClr val="cc6600"/>
                </a:solidFill>
                <a:latin typeface="Arial"/>
              </a:rPr>
              <a:t>attribute</a:t>
            </a:r>
            <a:r>
              <a:rPr b="0" lang="en-US" sz="2400" spc="-1" strike="noStrike">
                <a:solidFill>
                  <a:srgbClr val="000000"/>
                </a:solidFill>
                <a:latin typeface="Arial"/>
              </a:rPr>
              <a:t> is a property or characteristic of an object</a:t>
            </a: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Examples: eye color of a person, temperature, etc.</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Attribute is also known as variable, field, characteristic, dimension, or feature</a:t>
            </a:r>
            <a:endParaRPr b="0" lang="en-US" sz="20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A collection of attributes describe an </a:t>
            </a:r>
            <a:r>
              <a:rPr b="1" i="1" lang="en-US" sz="2400" spc="-1" strike="noStrike">
                <a:solidFill>
                  <a:srgbClr val="cc6600"/>
                </a:solidFill>
                <a:latin typeface="Arial"/>
              </a:rPr>
              <a:t>object</a:t>
            </a:r>
            <a:endParaRPr b="0" lang="en-US" sz="24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Object is also known as record, point, case, sample, entity, or instance</a:t>
            </a:r>
            <a:endParaRPr b="0" lang="en-US" sz="2000" spc="-1" strike="noStrike">
              <a:solidFill>
                <a:srgbClr val="000000"/>
              </a:solidFill>
              <a:latin typeface="Arial"/>
            </a:endParaRPr>
          </a:p>
          <a:p>
            <a:endParaRPr b="0" lang="en-US" sz="2000" spc="-1" strike="noStrike">
              <a:solidFill>
                <a:srgbClr val="000000"/>
              </a:solidFill>
              <a:latin typeface="Arial"/>
            </a:endParaRPr>
          </a:p>
        </p:txBody>
      </p:sp>
      <p:grpSp>
        <p:nvGrpSpPr>
          <p:cNvPr id="183" name="Group 16"/>
          <p:cNvGrpSpPr/>
          <p:nvPr/>
        </p:nvGrpSpPr>
        <p:grpSpPr>
          <a:xfrm>
            <a:off x="5630760" y="1601640"/>
            <a:ext cx="3512880" cy="5027400"/>
            <a:chOff x="5630760" y="1601640"/>
            <a:chExt cx="3512880" cy="5027400"/>
          </a:xfrm>
        </p:grpSpPr>
        <p:sp>
          <p:nvSpPr>
            <p:cNvPr id="184" name="AutoShape 12"/>
            <p:cNvSpPr/>
            <p:nvPr/>
          </p:nvSpPr>
          <p:spPr>
            <a:xfrm rot="5400000">
              <a:off x="7080840" y="267840"/>
              <a:ext cx="456840" cy="3123720"/>
            </a:xfrm>
            <a:prstGeom prst="leftBrace">
              <a:avLst>
                <a:gd name="adj1" fmla="val 68333"/>
                <a:gd name="adj2" fmla="val 50000"/>
              </a:avLst>
            </a:prstGeom>
            <a:noFill/>
            <a:ln w="12700">
              <a:solidFill>
                <a:srgbClr val="000000"/>
              </a:solidFill>
              <a:round/>
            </a:ln>
          </p:spPr>
          <p:style>
            <a:lnRef idx="0"/>
            <a:fillRef idx="0"/>
            <a:effectRef idx="0"/>
            <a:fontRef idx="minor"/>
          </p:style>
        </p:sp>
      </p:grpSp>
      <p:sp>
        <p:nvSpPr>
          <p:cNvPr id="185" name="Text Box 14"/>
          <p:cNvSpPr/>
          <p:nvPr/>
        </p:nvSpPr>
        <p:spPr>
          <a:xfrm>
            <a:off x="6477120" y="1069920"/>
            <a:ext cx="144756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ff0000"/>
                </a:solidFill>
                <a:latin typeface="Arial"/>
              </a:rPr>
              <a:t>Attributes</a:t>
            </a:r>
            <a:endParaRPr b="0" lang="tr-TR" sz="2000" spc="-1" strike="noStrike">
              <a:latin typeface="Arial"/>
            </a:endParaRPr>
          </a:p>
        </p:txBody>
      </p:sp>
      <p:sp>
        <p:nvSpPr>
          <p:cNvPr id="186" name="AutoShape 15"/>
          <p:cNvSpPr/>
          <p:nvPr/>
        </p:nvSpPr>
        <p:spPr>
          <a:xfrm>
            <a:off x="5257800" y="2517840"/>
            <a:ext cx="380520" cy="3808080"/>
          </a:xfrm>
          <a:prstGeom prst="leftBrace">
            <a:avLst>
              <a:gd name="adj1" fmla="val 83299"/>
              <a:gd name="adj2" fmla="val 50000"/>
            </a:avLst>
          </a:prstGeom>
          <a:noFill/>
          <a:ln w="12700">
            <a:solidFill>
              <a:srgbClr val="000000"/>
            </a:solidFill>
            <a:round/>
          </a:ln>
        </p:spPr>
        <p:style>
          <a:lnRef idx="0"/>
          <a:fillRef idx="0"/>
          <a:effectRef idx="0"/>
          <a:fontRef idx="minor"/>
        </p:style>
      </p:sp>
      <p:sp>
        <p:nvSpPr>
          <p:cNvPr id="187" name="Text Box 17"/>
          <p:cNvSpPr/>
          <p:nvPr/>
        </p:nvSpPr>
        <p:spPr>
          <a:xfrm rot="16200000">
            <a:off x="4334760" y="3890520"/>
            <a:ext cx="114264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ff0000"/>
                </a:solidFill>
                <a:latin typeface="Arial"/>
              </a:rPr>
              <a:t>Objects</a:t>
            </a:r>
            <a:endParaRPr b="0" lang="tr-TR" sz="2000" spc="-1" strike="noStrike">
              <a:latin typeface="Arial"/>
            </a:endParaRPr>
          </a:p>
        </p:txBody>
      </p:sp>
      <p:grpSp>
        <p:nvGrpSpPr>
          <p:cNvPr id="188" name="Group 19"/>
          <p:cNvGrpSpPr/>
          <p:nvPr/>
        </p:nvGrpSpPr>
        <p:grpSpPr>
          <a:xfrm>
            <a:off x="304920" y="838080"/>
            <a:ext cx="8534160" cy="152280"/>
            <a:chOff x="304920" y="838080"/>
            <a:chExt cx="8534160" cy="152280"/>
          </a:xfrm>
        </p:grpSpPr>
        <p:sp>
          <p:nvSpPr>
            <p:cNvPr id="189" name="Rectangle 20"/>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190" name="Rectangle 21"/>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pic>
        <p:nvPicPr>
          <p:cNvPr id="191" name="" descr=""/>
          <p:cNvPicPr/>
          <p:nvPr/>
        </p:nvPicPr>
        <p:blipFill>
          <a:blip r:embed="rId1"/>
          <a:stretch/>
        </p:blipFill>
        <p:spPr>
          <a:xfrm>
            <a:off x="5626080" y="2120760"/>
            <a:ext cx="3505320" cy="449568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Duplicate Data</a:t>
            </a:r>
            <a:endParaRPr b="0" lang="en-US" sz="3200" spc="-1" strike="noStrike">
              <a:solidFill>
                <a:srgbClr val="000000"/>
              </a:solidFill>
              <a:latin typeface="Arial"/>
            </a:endParaRPr>
          </a:p>
        </p:txBody>
      </p:sp>
      <p:sp>
        <p:nvSpPr>
          <p:cNvPr id="280" name="Rectangle 3"/>
          <p:cNvSpPr txBox="1"/>
          <p:nvPr/>
        </p:nvSpPr>
        <p:spPr>
          <a:xfrm>
            <a:off x="411120" y="1143000"/>
            <a:ext cx="8318160" cy="5181120"/>
          </a:xfrm>
          <a:prstGeom prst="rect">
            <a:avLst/>
          </a:prstGeom>
          <a:noFill/>
          <a:ln w="0">
            <a:noFill/>
          </a:ln>
        </p:spPr>
        <p:txBody>
          <a:bodyPr lIns="90360" rIns="90360" tIns="44280" bIns="44280">
            <a:normAutofit fontScale="91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Data set may include data objects that are duplicates, or almost duplicates of one another</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Major issue when merging data from heterogeneous sources</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Examples: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Same person with multiple email addresses</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Data cleaning</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Process of dealing with duplicate data issues</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When should duplicate data not be removed?</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Similarity and Dissimilarity Measures</a:t>
            </a:r>
            <a:endParaRPr b="0" lang="en-US" sz="3200" spc="-1" strike="noStrike">
              <a:solidFill>
                <a:srgbClr val="000000"/>
              </a:solidFill>
              <a:latin typeface="Arial"/>
            </a:endParaRPr>
          </a:p>
        </p:txBody>
      </p:sp>
      <p:sp>
        <p:nvSpPr>
          <p:cNvPr id="282"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Similarity measure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Numerical measure of how alike two data objects are.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Is higher when objects are more alike.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Often falls in the range [0,1]</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Dissimilarity measure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Numerical measure of how different two data objects are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Lower when objects are more alike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Minimum dissimilarity is often 0</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Upper limit varies</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cc6600"/>
                </a:solidFill>
                <a:latin typeface="Arial"/>
              </a:rPr>
              <a:t>Proximity</a:t>
            </a:r>
            <a:r>
              <a:rPr b="0" lang="en-US" sz="2800" spc="-1" strike="noStrike">
                <a:solidFill>
                  <a:srgbClr val="000000"/>
                </a:solidFill>
                <a:latin typeface="Arial"/>
              </a:rPr>
              <a:t> refers to a similarity or dissimilarity</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Similarity/Dissimilarity for Simple Attributes</a:t>
            </a:r>
            <a:endParaRPr b="0" lang="en-US" sz="2800" spc="-1" strike="noStrike">
              <a:solidFill>
                <a:srgbClr val="000000"/>
              </a:solidFill>
              <a:latin typeface="Arial"/>
            </a:endParaRPr>
          </a:p>
        </p:txBody>
      </p:sp>
      <p:sp>
        <p:nvSpPr>
          <p:cNvPr id="284" name="Text Box 4"/>
          <p:cNvSpPr/>
          <p:nvPr/>
        </p:nvSpPr>
        <p:spPr>
          <a:xfrm>
            <a:off x="228600" y="1143000"/>
            <a:ext cx="8686440" cy="118764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0" lang="en-US" sz="2400" spc="-1" strike="noStrike">
                <a:solidFill>
                  <a:srgbClr val="000000"/>
                </a:solidFill>
                <a:latin typeface="Arial"/>
              </a:rPr>
              <a:t>The following table shows the similarity and dissimilarity between two objects, </a:t>
            </a:r>
            <a:r>
              <a:rPr b="0" i="1" lang="en-US" sz="2400" spc="-1" strike="noStrike">
                <a:solidFill>
                  <a:srgbClr val="000000"/>
                </a:solidFill>
                <a:latin typeface="Times New Roman"/>
              </a:rPr>
              <a:t>x</a:t>
            </a:r>
            <a:r>
              <a:rPr b="0" lang="en-US" sz="2400" spc="-1" strike="noStrike">
                <a:solidFill>
                  <a:srgbClr val="000000"/>
                </a:solidFill>
                <a:latin typeface="Arial"/>
              </a:rPr>
              <a:t> and </a:t>
            </a:r>
            <a:r>
              <a:rPr b="0" i="1" lang="en-US" sz="2400" spc="-1" strike="noStrike">
                <a:solidFill>
                  <a:srgbClr val="000000"/>
                </a:solidFill>
                <a:latin typeface="Times New Roman"/>
              </a:rPr>
              <a:t>y,</a:t>
            </a:r>
            <a:r>
              <a:rPr b="0" lang="en-US" sz="2400" spc="-1" strike="noStrike">
                <a:solidFill>
                  <a:srgbClr val="000000"/>
                </a:solidFill>
                <a:latin typeface="Arial"/>
              </a:rPr>
              <a:t> with respect to a single, simple attribute.</a:t>
            </a:r>
            <a:endParaRPr b="0" lang="tr-TR" sz="2400" spc="-1" strike="noStrike">
              <a:latin typeface="Arial"/>
            </a:endParaRPr>
          </a:p>
        </p:txBody>
      </p:sp>
      <p:pic>
        <p:nvPicPr>
          <p:cNvPr id="285" name="Picture 2" descr=""/>
          <p:cNvPicPr/>
          <p:nvPr/>
        </p:nvPicPr>
        <p:blipFill>
          <a:blip r:embed="rId1"/>
          <a:stretch/>
        </p:blipFill>
        <p:spPr>
          <a:xfrm>
            <a:off x="0" y="2592720"/>
            <a:ext cx="9143640" cy="27410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Euclidean Distance</a:t>
            </a:r>
            <a:endParaRPr b="0" lang="en-US" sz="2800" spc="-1" strike="noStrike">
              <a:solidFill>
                <a:srgbClr val="000000"/>
              </a:solidFill>
              <a:latin typeface="Arial"/>
            </a:endParaRPr>
          </a:p>
        </p:txBody>
      </p:sp>
      <p:sp>
        <p:nvSpPr>
          <p:cNvPr id="287" name="Rectangle 3"/>
          <p:cNvSpPr txBox="1"/>
          <p:nvPr/>
        </p:nvSpPr>
        <p:spPr>
          <a:xfrm>
            <a:off x="411120" y="1143000"/>
            <a:ext cx="8351640" cy="5181120"/>
          </a:xfrm>
          <a:prstGeom prst="rect">
            <a:avLst/>
          </a:prstGeom>
          <a:noFill/>
          <a:ln w="0">
            <a:noFill/>
          </a:ln>
        </p:spPr>
        <p:txBody>
          <a:bodyPr lIns="90360" rIns="90360" tIns="44280" bIns="44280">
            <a:noAutofit/>
          </a:bodyPr>
          <a:p>
            <a:pPr marL="343080" indent="-342720">
              <a:lnSpc>
                <a:spcPct val="90000"/>
              </a:lnSpc>
              <a:spcBef>
                <a:spcPts val="479"/>
              </a:spcBef>
              <a:spcAft>
                <a:spcPts val="400"/>
              </a:spcAft>
              <a:buClr>
                <a:srgbClr val="0c7b9c"/>
              </a:buClr>
              <a:buSzPct val="75000"/>
              <a:buFont typeface="Monotype Sorts" charset="2"/>
              <a:buChar char=""/>
            </a:pPr>
            <a:r>
              <a:rPr b="0" lang="en-US" sz="2400" spc="-1" strike="noStrike">
                <a:solidFill>
                  <a:srgbClr val="000000"/>
                </a:solidFill>
                <a:latin typeface="Arial"/>
              </a:rPr>
              <a:t>Euclidean Distance</a:t>
            </a:r>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90000"/>
              </a:lnSpc>
              <a:spcBef>
                <a:spcPts val="400"/>
              </a:spcBef>
              <a:spcAft>
                <a:spcPts val="400"/>
              </a:spcAft>
            </a:pPr>
            <a:endParaRPr b="0" lang="en-US" sz="2400" spc="-1" strike="noStrike">
              <a:solidFill>
                <a:srgbClr val="000000"/>
              </a:solidFill>
              <a:latin typeface="Arial"/>
            </a:endParaRPr>
          </a:p>
          <a:p>
            <a:pPr>
              <a:lnSpc>
                <a:spcPct val="90000"/>
              </a:lnSpc>
              <a:spcBef>
                <a:spcPts val="400"/>
              </a:spcBef>
              <a:spcAft>
                <a:spcPts val="400"/>
              </a:spcAft>
            </a:pPr>
            <a:endParaRPr b="0" lang="en-US" sz="2400" spc="-1" strike="noStrike">
              <a:solidFill>
                <a:srgbClr val="000000"/>
              </a:solidFill>
              <a:latin typeface="Arial"/>
            </a:endParaRPr>
          </a:p>
          <a:p>
            <a:pPr marL="743040" indent="-285480">
              <a:lnSpc>
                <a:spcPct val="90000"/>
              </a:lnSpc>
              <a:spcBef>
                <a:spcPts val="360"/>
              </a:spcBef>
              <a:spcAft>
                <a:spcPts val="400"/>
              </a:spcAft>
              <a:tabLst>
                <a:tab algn="l" pos="0"/>
              </a:tabLst>
            </a:pPr>
            <a:r>
              <a:rPr b="0" lang="en-US" sz="1800" spc="-1" strike="noStrike">
                <a:solidFill>
                  <a:srgbClr val="000000"/>
                </a:solidFill>
                <a:latin typeface="Arial"/>
              </a:rPr>
              <a:t>   </a:t>
            </a:r>
            <a:endParaRPr b="0" lang="en-US" sz="1800" spc="-1" strike="noStrike">
              <a:solidFill>
                <a:srgbClr val="000000"/>
              </a:solidFill>
              <a:latin typeface="Arial"/>
            </a:endParaRPr>
          </a:p>
          <a:p>
            <a:pPr marL="743040">
              <a:lnSpc>
                <a:spcPct val="90000"/>
              </a:lnSpc>
              <a:spcBef>
                <a:spcPts val="479"/>
              </a:spcBef>
              <a:spcAft>
                <a:spcPts val="400"/>
              </a:spcAft>
              <a:tabLst>
                <a:tab algn="l" pos="0"/>
              </a:tabLst>
            </a:pPr>
            <a:r>
              <a:rPr b="0" lang="en-US" sz="2400" spc="-1" strike="noStrike">
                <a:solidFill>
                  <a:srgbClr val="000000"/>
                </a:solidFill>
                <a:latin typeface="Arial"/>
              </a:rPr>
              <a:t>where </a:t>
            </a:r>
            <a:r>
              <a:rPr b="0" i="1" lang="en-US" sz="2400" spc="-1" strike="noStrike">
                <a:solidFill>
                  <a:srgbClr val="000000"/>
                </a:solidFill>
                <a:latin typeface="Arial"/>
              </a:rPr>
              <a:t>n</a:t>
            </a:r>
            <a:r>
              <a:rPr b="0" lang="en-US" sz="2400" spc="-1" strike="noStrike">
                <a:solidFill>
                  <a:srgbClr val="000000"/>
                </a:solidFill>
                <a:latin typeface="Arial"/>
              </a:rPr>
              <a:t> is the number of dimensions (attributes) and </a:t>
            </a:r>
            <a:r>
              <a:rPr b="0" i="1" lang="en-US" sz="2400" spc="-1" strike="noStrike">
                <a:solidFill>
                  <a:srgbClr val="000000"/>
                </a:solidFill>
                <a:latin typeface="Times New Roman"/>
              </a:rPr>
              <a:t>x</a:t>
            </a:r>
            <a:r>
              <a:rPr b="0" i="1" lang="en-US" sz="2400" spc="-1" strike="noStrike" baseline="-25000">
                <a:solidFill>
                  <a:srgbClr val="000000"/>
                </a:solidFill>
                <a:latin typeface="Times New Roman"/>
              </a:rPr>
              <a:t>k</a:t>
            </a:r>
            <a:r>
              <a:rPr b="0" lang="en-US" sz="2400" spc="-1" strike="noStrike">
                <a:solidFill>
                  <a:srgbClr val="000000"/>
                </a:solidFill>
                <a:latin typeface="Arial"/>
              </a:rPr>
              <a:t> and </a:t>
            </a:r>
            <a:r>
              <a:rPr b="0" i="1" lang="en-US" sz="2400" spc="-1" strike="noStrike">
                <a:solidFill>
                  <a:srgbClr val="000000"/>
                </a:solidFill>
                <a:latin typeface="Cambria Math"/>
                <a:ea typeface="Cambria Math"/>
              </a:rPr>
              <a:t>y</a:t>
            </a:r>
            <a:r>
              <a:rPr b="0" i="1" lang="en-US" sz="2400" spc="-1" strike="noStrike" baseline="-25000">
                <a:solidFill>
                  <a:srgbClr val="000000"/>
                </a:solidFill>
                <a:latin typeface="Cambria Math"/>
                <a:ea typeface="Cambria Math"/>
              </a:rPr>
              <a:t>k</a:t>
            </a:r>
            <a:r>
              <a:rPr b="0" i="1" lang="en-US" sz="2400" spc="-1" strike="noStrike" baseline="-25000">
                <a:solidFill>
                  <a:srgbClr val="000000"/>
                </a:solidFill>
                <a:latin typeface="Times New Roman"/>
                <a:ea typeface="Cambria Math"/>
              </a:rPr>
              <a:t> </a:t>
            </a:r>
            <a:r>
              <a:rPr b="0" lang="en-US" sz="2400" spc="-1" strike="noStrike">
                <a:solidFill>
                  <a:srgbClr val="000000"/>
                </a:solidFill>
                <a:latin typeface="Arial"/>
                <a:ea typeface="Cambria Math"/>
              </a:rPr>
              <a:t> are, respectively, the </a:t>
            </a:r>
            <a:r>
              <a:rPr b="0" i="1" lang="en-US" sz="2400" spc="-1" strike="noStrike">
                <a:solidFill>
                  <a:srgbClr val="000000"/>
                </a:solidFill>
                <a:latin typeface="Times New Roman"/>
                <a:ea typeface="Cambria Math"/>
              </a:rPr>
              <a:t>k</a:t>
            </a:r>
            <a:r>
              <a:rPr b="0" i="1" lang="en-US" sz="2400" spc="-1" strike="noStrike" baseline="30000">
                <a:solidFill>
                  <a:srgbClr val="000000"/>
                </a:solidFill>
                <a:latin typeface="Times New Roman"/>
                <a:ea typeface="Cambria Math"/>
              </a:rPr>
              <a:t>th</a:t>
            </a:r>
            <a:r>
              <a:rPr b="0" lang="en-US" sz="2400" spc="-1" strike="noStrike">
                <a:solidFill>
                  <a:srgbClr val="000000"/>
                </a:solidFill>
                <a:latin typeface="Arial"/>
                <a:ea typeface="Cambria Math"/>
              </a:rPr>
              <a:t> attributes (components) or data objects </a:t>
            </a:r>
            <a:r>
              <a:rPr b="1" lang="en-US" sz="2400" spc="-1" strike="noStrike">
                <a:solidFill>
                  <a:srgbClr val="000000"/>
                </a:solidFill>
                <a:latin typeface="Times New Roman"/>
                <a:ea typeface="Cambria Math"/>
              </a:rPr>
              <a:t>x</a:t>
            </a:r>
            <a:r>
              <a:rPr b="0" lang="en-US" sz="2400" spc="-1" strike="noStrike">
                <a:solidFill>
                  <a:srgbClr val="000000"/>
                </a:solidFill>
                <a:latin typeface="Arial"/>
                <a:ea typeface="Cambria Math"/>
              </a:rPr>
              <a:t> and </a:t>
            </a:r>
            <a:r>
              <a:rPr b="1" lang="en-US" sz="2400" spc="-1" strike="noStrike">
                <a:solidFill>
                  <a:srgbClr val="000000"/>
                </a:solidFill>
                <a:latin typeface="Times New Roman"/>
                <a:ea typeface="Cambria Math"/>
              </a:rPr>
              <a:t>y</a:t>
            </a:r>
            <a:r>
              <a:rPr b="0" lang="en-US" sz="2400" spc="-1" strike="noStrike">
                <a:solidFill>
                  <a:srgbClr val="000000"/>
                </a:solidFill>
                <a:latin typeface="Arial"/>
                <a:ea typeface="Cambria Math"/>
              </a:rPr>
              <a:t>.</a:t>
            </a:r>
            <a:endParaRPr b="0" lang="en-US" sz="2400" spc="-1" strike="noStrike">
              <a:solidFill>
                <a:srgbClr val="000000"/>
              </a:solidFill>
              <a:latin typeface="Arial"/>
            </a:endParaRPr>
          </a:p>
          <a:p>
            <a:pPr marL="743040" indent="-285480">
              <a:lnSpc>
                <a:spcPct val="90000"/>
              </a:lnSpc>
              <a:spcBef>
                <a:spcPts val="479"/>
              </a:spcBef>
              <a:spcAft>
                <a:spcPts val="400"/>
              </a:spcAft>
              <a:tabLst>
                <a:tab algn="l" pos="0"/>
              </a:tabLst>
            </a:pPr>
            <a:endParaRPr b="0" lang="en-US" sz="2400" spc="-1" strike="noStrike">
              <a:solidFill>
                <a:srgbClr val="000000"/>
              </a:solidFill>
              <a:latin typeface="Arial"/>
            </a:endParaRPr>
          </a:p>
        </p:txBody>
      </p:sp>
      <p:sp>
        <p:nvSpPr>
          <p:cNvPr id="288" name="Rectangle 5"/>
          <p:cNvSpPr/>
          <p:nvPr/>
        </p:nvSpPr>
        <p:spPr>
          <a:xfrm>
            <a:off x="764640" y="5522760"/>
            <a:ext cx="6450480" cy="419400"/>
          </a:xfrm>
          <a:prstGeom prst="rect">
            <a:avLst/>
          </a:prstGeom>
          <a:noFill/>
          <a:ln w="0">
            <a:noFill/>
          </a:ln>
        </p:spPr>
        <p:style>
          <a:lnRef idx="0"/>
          <a:fillRef idx="0"/>
          <a:effectRef idx="0"/>
          <a:fontRef idx="minor"/>
        </p:style>
        <p:txBody>
          <a:bodyPr wrap="none" lIns="90000" rIns="90000" tIns="45000" bIns="45000">
            <a:spAutoFit/>
          </a:bodyPr>
          <a:p>
            <a:pPr marL="216000" indent="-216000">
              <a:lnSpc>
                <a:spcPct val="90000"/>
              </a:lnSpc>
              <a:spcBef>
                <a:spcPts val="479"/>
              </a:spcBef>
              <a:spcAft>
                <a:spcPts val="400"/>
              </a:spcAft>
              <a:buClr>
                <a:srgbClr val="0c7b9c"/>
              </a:buClr>
              <a:buSzPct val="75000"/>
              <a:buFont typeface="Monotype Sorts" charset="2"/>
              <a:buChar char=""/>
            </a:pPr>
            <a:r>
              <a:rPr b="0" lang="en-US" sz="2400" spc="-1" strike="noStrike">
                <a:solidFill>
                  <a:srgbClr val="000000"/>
                </a:solidFill>
                <a:latin typeface="Arial"/>
              </a:rPr>
              <a:t> </a:t>
            </a:r>
            <a:r>
              <a:rPr b="0" lang="en-US" sz="2400" spc="-1" strike="noStrike">
                <a:solidFill>
                  <a:srgbClr val="000000"/>
                </a:solidFill>
                <a:latin typeface="Arial"/>
              </a:rPr>
              <a:t>Standardization is necessary, if scales differ.</a:t>
            </a:r>
            <a:endParaRPr b="0" lang="tr-TR" sz="2400" spc="-1" strike="noStrike">
              <a:latin typeface="Arial"/>
            </a:endParaRPr>
          </a:p>
        </p:txBody>
      </p:sp>
      <p:pic>
        <p:nvPicPr>
          <p:cNvPr id="289" name="Picture 47" descr=""/>
          <p:cNvPicPr/>
          <p:nvPr/>
        </p:nvPicPr>
        <p:blipFill>
          <a:blip r:embed="rId1"/>
          <a:stretch/>
        </p:blipFill>
        <p:spPr>
          <a:xfrm>
            <a:off x="1986480" y="1600200"/>
            <a:ext cx="4007160" cy="137124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1">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Euclidean Distance</a:t>
            </a:r>
            <a:endParaRPr b="0" lang="en-US" sz="2800" spc="-1" strike="noStrike">
              <a:solidFill>
                <a:srgbClr val="000000"/>
              </a:solidFill>
              <a:latin typeface="Arial"/>
            </a:endParaRPr>
          </a:p>
        </p:txBody>
      </p:sp>
      <p:sp>
        <p:nvSpPr>
          <p:cNvPr id="291" name="Text Box 5"/>
          <p:cNvSpPr/>
          <p:nvPr/>
        </p:nvSpPr>
        <p:spPr>
          <a:xfrm>
            <a:off x="3048120" y="5973840"/>
            <a:ext cx="2819160" cy="4255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00"/>
              </a:spcBef>
            </a:pPr>
            <a:r>
              <a:rPr b="1" lang="en-US" sz="2200" spc="-1" strike="noStrike">
                <a:solidFill>
                  <a:srgbClr val="000000"/>
                </a:solidFill>
                <a:latin typeface="Arial"/>
              </a:rPr>
              <a:t>Distance Matrix</a:t>
            </a:r>
            <a:endParaRPr b="0" lang="tr-TR" sz="2200" spc="-1" strike="noStrike">
              <a:latin typeface="Arial"/>
            </a:endParaRPr>
          </a:p>
        </p:txBody>
      </p:sp>
      <p:pic>
        <p:nvPicPr>
          <p:cNvPr id="292" name="" descr=""/>
          <p:cNvPicPr/>
          <p:nvPr/>
        </p:nvPicPr>
        <p:blipFill>
          <a:blip r:embed="rId1"/>
          <a:stretch/>
        </p:blipFill>
        <p:spPr>
          <a:xfrm>
            <a:off x="228600" y="1143000"/>
            <a:ext cx="4368960" cy="3187800"/>
          </a:xfrm>
          <a:prstGeom prst="rect">
            <a:avLst/>
          </a:prstGeom>
          <a:ln w="0">
            <a:noFill/>
          </a:ln>
        </p:spPr>
      </p:pic>
      <p:pic>
        <p:nvPicPr>
          <p:cNvPr id="293" name="" descr=""/>
          <p:cNvPicPr/>
          <p:nvPr/>
        </p:nvPicPr>
        <p:blipFill>
          <a:blip r:embed="rId2"/>
          <a:stretch/>
        </p:blipFill>
        <p:spPr>
          <a:xfrm>
            <a:off x="4851360" y="1663560"/>
            <a:ext cx="3975120" cy="1828800"/>
          </a:xfrm>
          <a:prstGeom prst="rect">
            <a:avLst/>
          </a:prstGeom>
          <a:ln w="0">
            <a:noFill/>
          </a:ln>
        </p:spPr>
      </p:pic>
      <p:pic>
        <p:nvPicPr>
          <p:cNvPr id="294" name="" descr=""/>
          <p:cNvPicPr/>
          <p:nvPr/>
        </p:nvPicPr>
        <p:blipFill>
          <a:blip r:embed="rId3"/>
          <a:stretch/>
        </p:blipFill>
        <p:spPr>
          <a:xfrm>
            <a:off x="1371600" y="4114800"/>
            <a:ext cx="6591240" cy="18288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Minkowski Distance</a:t>
            </a:r>
            <a:endParaRPr b="0" lang="en-US" sz="2800" spc="-1" strike="noStrike">
              <a:solidFill>
                <a:srgbClr val="000000"/>
              </a:solidFill>
              <a:latin typeface="Arial"/>
            </a:endParaRPr>
          </a:p>
        </p:txBody>
      </p:sp>
      <p:sp>
        <p:nvSpPr>
          <p:cNvPr id="296" name="Rectangle 3"/>
          <p:cNvSpPr txBox="1"/>
          <p:nvPr/>
        </p:nvSpPr>
        <p:spPr>
          <a:xfrm>
            <a:off x="639720" y="1143000"/>
            <a:ext cx="8000640" cy="750600"/>
          </a:xfrm>
          <a:prstGeom prst="rect">
            <a:avLst/>
          </a:prstGeom>
          <a:noFill/>
          <a:ln w="0">
            <a:noFill/>
          </a:ln>
        </p:spPr>
        <p:txBody>
          <a:bodyPr lIns="90360" rIns="90360" tIns="44280" bIns="44280">
            <a:noAutofit/>
          </a:bodyPr>
          <a:p>
            <a:pPr marL="343080" indent="-342720">
              <a:lnSpc>
                <a:spcPct val="90000"/>
              </a:lnSpc>
              <a:spcBef>
                <a:spcPts val="479"/>
              </a:spcBef>
              <a:spcAft>
                <a:spcPts val="400"/>
              </a:spcAft>
              <a:buClr>
                <a:srgbClr val="0c7b9c"/>
              </a:buClr>
              <a:buSzPct val="75000"/>
              <a:buFont typeface="Monotype Sorts" charset="2"/>
              <a:buChar char=""/>
            </a:pPr>
            <a:r>
              <a:rPr b="0" lang="en-US" sz="2400" spc="-1" strike="noStrike">
                <a:solidFill>
                  <a:srgbClr val="000000"/>
                </a:solidFill>
                <a:latin typeface="Arial"/>
              </a:rPr>
              <a:t>Minkowski Distance is a generalization of Euclidean Distance</a:t>
            </a:r>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90000"/>
              </a:lnSpc>
              <a:spcBef>
                <a:spcPts val="479"/>
              </a:spcBef>
              <a:spcAft>
                <a:spcPts val="400"/>
              </a:spcAft>
            </a:pPr>
            <a:endParaRPr b="0" lang="en-US" sz="2400" spc="-1" strike="noStrike">
              <a:solidFill>
                <a:srgbClr val="000000"/>
              </a:solidFill>
              <a:latin typeface="Arial"/>
            </a:endParaRPr>
          </a:p>
          <a:p>
            <a:pPr>
              <a:lnSpc>
                <a:spcPct val="90000"/>
              </a:lnSpc>
              <a:spcBef>
                <a:spcPts val="479"/>
              </a:spcBef>
              <a:spcAft>
                <a:spcPts val="400"/>
              </a:spcAft>
            </a:pPr>
            <a:endParaRPr b="0" lang="en-US" sz="2400" spc="-1" strike="noStrike">
              <a:solidFill>
                <a:srgbClr val="000000"/>
              </a:solidFill>
              <a:latin typeface="Arial"/>
            </a:endParaRPr>
          </a:p>
          <a:p>
            <a:pPr marL="743040" indent="-285480">
              <a:lnSpc>
                <a:spcPct val="90000"/>
              </a:lnSpc>
              <a:spcBef>
                <a:spcPts val="400"/>
              </a:spcBef>
              <a:spcAft>
                <a:spcPts val="400"/>
              </a:spcAft>
              <a:tabLst>
                <a:tab algn="l" pos="0"/>
              </a:tabLst>
            </a:pPr>
            <a:r>
              <a:rPr b="0" lang="en-US" sz="2000" spc="-1" strike="noStrike">
                <a:solidFill>
                  <a:srgbClr val="000000"/>
                </a:solidFill>
                <a:latin typeface="Arial"/>
              </a:rPr>
              <a:t>   </a:t>
            </a:r>
            <a:endParaRPr b="0" lang="en-US" sz="2000" spc="-1" strike="noStrike">
              <a:solidFill>
                <a:srgbClr val="000000"/>
              </a:solidFill>
              <a:latin typeface="Arial"/>
            </a:endParaRPr>
          </a:p>
          <a:p>
            <a:pPr marL="743040" indent="-285480">
              <a:lnSpc>
                <a:spcPct val="90000"/>
              </a:lnSpc>
              <a:spcBef>
                <a:spcPts val="439"/>
              </a:spcBef>
              <a:spcAft>
                <a:spcPts val="400"/>
              </a:spcAft>
              <a:tabLst>
                <a:tab algn="l" pos="0"/>
              </a:tabLst>
            </a:pPr>
            <a:r>
              <a:rPr b="0" lang="en-US" sz="2000" spc="-1" strike="noStrike">
                <a:solidFill>
                  <a:srgbClr val="000000"/>
                </a:solidFill>
                <a:latin typeface="Arial"/>
              </a:rPr>
              <a:t>   </a:t>
            </a:r>
            <a:r>
              <a:rPr b="0" lang="en-US" sz="2200" spc="-1" strike="noStrike">
                <a:solidFill>
                  <a:srgbClr val="000000"/>
                </a:solidFill>
                <a:latin typeface="Arial"/>
              </a:rPr>
              <a:t>Where </a:t>
            </a:r>
            <a:r>
              <a:rPr b="0" i="1" lang="en-US" sz="2200" spc="-1" strike="noStrike">
                <a:solidFill>
                  <a:srgbClr val="000000"/>
                </a:solidFill>
                <a:latin typeface="Times New Roman"/>
              </a:rPr>
              <a:t>r</a:t>
            </a:r>
            <a:r>
              <a:rPr b="0" lang="en-US" sz="2200" spc="-1" strike="noStrike">
                <a:solidFill>
                  <a:srgbClr val="000000"/>
                </a:solidFill>
                <a:latin typeface="Arial"/>
              </a:rPr>
              <a:t> is a parameter, </a:t>
            </a:r>
            <a:r>
              <a:rPr b="0" i="1" lang="en-US" sz="2200" spc="-1" strike="noStrike">
                <a:solidFill>
                  <a:srgbClr val="000000"/>
                </a:solidFill>
                <a:latin typeface="Times New Roman"/>
                <a:ea typeface="Cambria Math"/>
              </a:rPr>
              <a:t>n</a:t>
            </a:r>
            <a:r>
              <a:rPr b="0" lang="en-US" sz="2200" spc="-1" strike="noStrike">
                <a:solidFill>
                  <a:srgbClr val="000000"/>
                </a:solidFill>
                <a:latin typeface="Arial"/>
                <a:ea typeface="Cambria Math"/>
              </a:rPr>
              <a:t> is the number of dimensions (attributes) and </a:t>
            </a:r>
            <a:r>
              <a:rPr b="0" i="1" lang="en-US" sz="2200" spc="-1" strike="noStrike">
                <a:solidFill>
                  <a:srgbClr val="000000"/>
                </a:solidFill>
                <a:latin typeface="Times New Roman"/>
                <a:ea typeface="Cambria Math"/>
              </a:rPr>
              <a:t>x</a:t>
            </a:r>
            <a:r>
              <a:rPr b="0" i="1" lang="en-US" sz="2200" spc="-1" strike="noStrike" baseline="-25000">
                <a:solidFill>
                  <a:srgbClr val="000000"/>
                </a:solidFill>
                <a:latin typeface="Times New Roman"/>
                <a:ea typeface="Cambria Math"/>
              </a:rPr>
              <a:t>k</a:t>
            </a:r>
            <a:r>
              <a:rPr b="0" lang="en-US" sz="2200" spc="-1" strike="noStrike">
                <a:solidFill>
                  <a:srgbClr val="000000"/>
                </a:solidFill>
                <a:latin typeface="Arial"/>
                <a:ea typeface="Cambria Math"/>
              </a:rPr>
              <a:t> and </a:t>
            </a:r>
            <a:r>
              <a:rPr b="0" i="1" lang="en-US" sz="2200" spc="-1" strike="noStrike">
                <a:solidFill>
                  <a:srgbClr val="000000"/>
                </a:solidFill>
                <a:latin typeface="Times New Roman"/>
                <a:ea typeface="Cambria Math"/>
              </a:rPr>
              <a:t>y</a:t>
            </a:r>
            <a:r>
              <a:rPr b="0" i="1" lang="en-US" sz="2200" spc="-1" strike="noStrike" baseline="-25000">
                <a:solidFill>
                  <a:srgbClr val="000000"/>
                </a:solidFill>
                <a:latin typeface="Times New Roman"/>
                <a:ea typeface="Cambria Math"/>
              </a:rPr>
              <a:t>k</a:t>
            </a:r>
            <a:r>
              <a:rPr b="0" lang="en-US" sz="2200" spc="-1" strike="noStrike">
                <a:solidFill>
                  <a:srgbClr val="000000"/>
                </a:solidFill>
                <a:latin typeface="Arial"/>
                <a:ea typeface="Cambria Math"/>
              </a:rPr>
              <a:t> are, respectively, the </a:t>
            </a:r>
            <a:r>
              <a:rPr b="0" i="1" lang="en-US" sz="2200" spc="-1" strike="noStrike">
                <a:solidFill>
                  <a:srgbClr val="000000"/>
                </a:solidFill>
                <a:latin typeface="Times New Roman"/>
                <a:ea typeface="Cambria Math"/>
              </a:rPr>
              <a:t>k</a:t>
            </a:r>
            <a:r>
              <a:rPr b="0" lang="en-US" sz="2200" spc="-1" strike="noStrike" baseline="30000">
                <a:solidFill>
                  <a:srgbClr val="000000"/>
                </a:solidFill>
                <a:latin typeface="Times New Roman"/>
                <a:ea typeface="Cambria Math"/>
              </a:rPr>
              <a:t>th</a:t>
            </a:r>
            <a:r>
              <a:rPr b="0" lang="en-US" sz="2200" spc="-1" strike="noStrike">
                <a:solidFill>
                  <a:srgbClr val="000000"/>
                </a:solidFill>
                <a:latin typeface="Arial"/>
                <a:ea typeface="Cambria Math"/>
              </a:rPr>
              <a:t> attributes (components) or data objects </a:t>
            </a:r>
            <a:r>
              <a:rPr b="1" i="1" lang="en-US" sz="2200" spc="-1" strike="noStrike">
                <a:solidFill>
                  <a:srgbClr val="000000"/>
                </a:solidFill>
                <a:latin typeface="Times New Roman"/>
                <a:ea typeface="Cambria Math"/>
              </a:rPr>
              <a:t>x</a:t>
            </a:r>
            <a:r>
              <a:rPr b="0" lang="en-US" sz="2200" spc="-1" strike="noStrike">
                <a:solidFill>
                  <a:srgbClr val="000000"/>
                </a:solidFill>
                <a:latin typeface="Arial"/>
                <a:ea typeface="Cambria Math"/>
              </a:rPr>
              <a:t> and </a:t>
            </a:r>
            <a:r>
              <a:rPr b="1" i="1" lang="en-US" sz="2200" spc="-1" strike="noStrike">
                <a:solidFill>
                  <a:srgbClr val="000000"/>
                </a:solidFill>
                <a:latin typeface="Times New Roman"/>
                <a:ea typeface="Cambria Math"/>
              </a:rPr>
              <a:t>y</a:t>
            </a:r>
            <a:r>
              <a:rPr b="0" lang="en-US" sz="2200" spc="-1" strike="noStrike">
                <a:solidFill>
                  <a:srgbClr val="000000"/>
                </a:solidFill>
                <a:latin typeface="Arial"/>
                <a:ea typeface="Cambria Math"/>
              </a:rPr>
              <a:t>.</a:t>
            </a:r>
            <a:endParaRPr b="0" lang="en-US" sz="2200" spc="-1" strike="noStrike">
              <a:solidFill>
                <a:srgbClr val="000000"/>
              </a:solidFill>
              <a:latin typeface="Arial"/>
            </a:endParaRPr>
          </a:p>
          <a:p>
            <a:pPr>
              <a:lnSpc>
                <a:spcPct val="90000"/>
              </a:lnSpc>
              <a:spcBef>
                <a:spcPts val="439"/>
              </a:spcBef>
              <a:spcAft>
                <a:spcPts val="400"/>
              </a:spcAft>
              <a:tabLst>
                <a:tab algn="l" pos="0"/>
              </a:tabLst>
            </a:pPr>
            <a:endParaRPr b="0" lang="en-US" sz="2200" spc="-1" strike="noStrike">
              <a:solidFill>
                <a:srgbClr val="000000"/>
              </a:solidFill>
              <a:latin typeface="Arial"/>
            </a:endParaRPr>
          </a:p>
        </p:txBody>
      </p:sp>
      <p:pic>
        <p:nvPicPr>
          <p:cNvPr id="297" name="Picture 48" descr=""/>
          <p:cNvPicPr/>
          <p:nvPr/>
        </p:nvPicPr>
        <p:blipFill>
          <a:blip r:embed="rId1"/>
          <a:stretch/>
        </p:blipFill>
        <p:spPr>
          <a:xfrm>
            <a:off x="1786320" y="1981080"/>
            <a:ext cx="5109120" cy="13712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Minkowski Distance: Examples</a:t>
            </a:r>
            <a:endParaRPr b="0" lang="en-US" sz="2800" spc="-1" strike="noStrike">
              <a:solidFill>
                <a:srgbClr val="000000"/>
              </a:solidFill>
              <a:latin typeface="Arial"/>
            </a:endParaRPr>
          </a:p>
        </p:txBody>
      </p:sp>
      <p:sp>
        <p:nvSpPr>
          <p:cNvPr id="299" name="Rectangle 3"/>
          <p:cNvSpPr txBox="1"/>
          <p:nvPr/>
        </p:nvSpPr>
        <p:spPr>
          <a:xfrm>
            <a:off x="304920" y="1143000"/>
            <a:ext cx="8457840" cy="4876560"/>
          </a:xfrm>
          <a:prstGeom prst="rect">
            <a:avLst/>
          </a:prstGeom>
          <a:noFill/>
          <a:ln w="0">
            <a:noFill/>
          </a:ln>
        </p:spPr>
        <p:txBody>
          <a:bodyPr lIns="90360" rIns="90360" tIns="44280" bIns="44280">
            <a:normAutofit fontScale="91000"/>
          </a:bodyPr>
          <a:p>
            <a:pPr marL="343080" indent="-342720">
              <a:lnSpc>
                <a:spcPct val="90000"/>
              </a:lnSpc>
              <a:spcBef>
                <a:spcPts val="479"/>
              </a:spcBef>
              <a:spcAft>
                <a:spcPts val="400"/>
              </a:spcAft>
              <a:buClr>
                <a:srgbClr val="0c7b9c"/>
              </a:buClr>
              <a:buSzPct val="75000"/>
              <a:buFont typeface="Monotype Sorts" charset="2"/>
              <a:buChar char=""/>
            </a:pPr>
            <a:r>
              <a:rPr b="0" i="1" lang="en-US" sz="2400" spc="-1" strike="noStrike">
                <a:solidFill>
                  <a:srgbClr val="000000"/>
                </a:solidFill>
                <a:latin typeface="Arial"/>
              </a:rPr>
              <a:t>r</a:t>
            </a:r>
            <a:r>
              <a:rPr b="0" lang="en-US" sz="2400" spc="-1" strike="noStrike">
                <a:solidFill>
                  <a:srgbClr val="000000"/>
                </a:solidFill>
                <a:latin typeface="Arial"/>
              </a:rPr>
              <a:t> = 1.  City block (Manhattan, taxicab, L</a:t>
            </a:r>
            <a:r>
              <a:rPr b="0" lang="en-US" sz="2400" spc="-1" strike="noStrike" baseline="-30000">
                <a:solidFill>
                  <a:srgbClr val="000000"/>
                </a:solidFill>
                <a:latin typeface="Arial"/>
              </a:rPr>
              <a:t>1</a:t>
            </a:r>
            <a:r>
              <a:rPr b="0" lang="en-US" sz="2400" spc="-1" strike="noStrike">
                <a:solidFill>
                  <a:srgbClr val="000000"/>
                </a:solidFill>
                <a:latin typeface="Arial"/>
              </a:rPr>
              <a:t> norm) distance. </a:t>
            </a:r>
            <a:endParaRPr b="0" lang="en-US" sz="2400" spc="-1" strike="noStrike">
              <a:solidFill>
                <a:srgbClr val="000000"/>
              </a:solidFill>
              <a:latin typeface="Arial"/>
            </a:endParaRPr>
          </a:p>
          <a:p>
            <a:pPr lvl="1" marL="743040" indent="-285480">
              <a:lnSpc>
                <a:spcPct val="90000"/>
              </a:lnSpc>
              <a:spcBef>
                <a:spcPts val="439"/>
              </a:spcBef>
              <a:spcAft>
                <a:spcPts val="400"/>
              </a:spcAft>
              <a:buClr>
                <a:srgbClr val="0c7b9c"/>
              </a:buClr>
              <a:buFont typeface="Arial"/>
              <a:buChar char="–"/>
            </a:pPr>
            <a:r>
              <a:rPr b="0" lang="en-US" sz="2200" spc="-1" strike="noStrike">
                <a:solidFill>
                  <a:srgbClr val="000000"/>
                </a:solidFill>
                <a:latin typeface="Arial"/>
              </a:rPr>
              <a:t>A common example of this for binary vectors is the Hamming distance, which is just the number of bits that are different between two binary vectors</a:t>
            </a:r>
            <a:endParaRPr b="0" lang="en-US" sz="2200" spc="-1" strike="noStrike">
              <a:solidFill>
                <a:srgbClr val="000000"/>
              </a:solidFill>
              <a:latin typeface="Arial"/>
            </a:endParaRPr>
          </a:p>
          <a:p>
            <a:endParaRPr b="0" lang="en-US" sz="2200" spc="-1" strike="noStrike">
              <a:solidFill>
                <a:srgbClr val="000000"/>
              </a:solidFill>
              <a:latin typeface="Arial"/>
            </a:endParaRPr>
          </a:p>
          <a:p>
            <a:pPr marL="343080" indent="-342720">
              <a:lnSpc>
                <a:spcPct val="90000"/>
              </a:lnSpc>
              <a:spcBef>
                <a:spcPts val="479"/>
              </a:spcBef>
              <a:spcAft>
                <a:spcPts val="400"/>
              </a:spcAft>
              <a:buClr>
                <a:srgbClr val="0c7b9c"/>
              </a:buClr>
              <a:buSzPct val="75000"/>
              <a:buFont typeface="Monotype Sorts" charset="2"/>
              <a:buChar char=""/>
            </a:pPr>
            <a:r>
              <a:rPr b="0" i="1" lang="en-US" sz="2400" spc="-1" strike="noStrike">
                <a:solidFill>
                  <a:srgbClr val="000000"/>
                </a:solidFill>
                <a:latin typeface="Arial"/>
              </a:rPr>
              <a:t>r</a:t>
            </a:r>
            <a:r>
              <a:rPr b="0" lang="en-US" sz="2400" spc="-1" strike="noStrike">
                <a:solidFill>
                  <a:srgbClr val="000000"/>
                </a:solidFill>
                <a:latin typeface="Arial"/>
              </a:rPr>
              <a:t> = 2.  Euclidean distance</a:t>
            </a:r>
            <a:endParaRPr b="0" lang="en-US" sz="2400" spc="-1" strike="noStrike">
              <a:solidFill>
                <a:srgbClr val="000000"/>
              </a:solidFill>
              <a:latin typeface="Arial"/>
            </a:endParaRPr>
          </a:p>
          <a:p>
            <a:endParaRPr b="0" lang="en-US" sz="2400" spc="-1" strike="noStrike">
              <a:solidFill>
                <a:srgbClr val="000000"/>
              </a:solidFill>
              <a:latin typeface="Arial"/>
            </a:endParaRPr>
          </a:p>
          <a:p>
            <a:pPr marL="343080" indent="-342720">
              <a:lnSpc>
                <a:spcPct val="90000"/>
              </a:lnSpc>
              <a:spcBef>
                <a:spcPts val="479"/>
              </a:spcBef>
              <a:spcAft>
                <a:spcPts val="400"/>
              </a:spcAft>
              <a:buClr>
                <a:srgbClr val="0c7b9c"/>
              </a:buClr>
              <a:buSzPct val="75000"/>
              <a:buFont typeface="Monotype Sorts" charset="2"/>
              <a:buChar char=""/>
            </a:pPr>
            <a:r>
              <a:rPr b="0" i="1" lang="en-US" sz="2400" spc="-1" strike="noStrike">
                <a:solidFill>
                  <a:srgbClr val="000000"/>
                </a:solidFill>
                <a:latin typeface="Arial"/>
              </a:rPr>
              <a:t>r</a:t>
            </a:r>
            <a:r>
              <a:rPr b="0" lang="en-US" sz="2400" spc="-1" strike="noStrike">
                <a:solidFill>
                  <a:srgbClr val="000000"/>
                </a:solidFill>
                <a:latin typeface="Arial"/>
              </a:rPr>
              <a:t> </a:t>
            </a:r>
            <a:r>
              <a:rPr b="0" lang="en-US" sz="2400" spc="-1" strike="noStrike">
                <a:solidFill>
                  <a:srgbClr val="000000"/>
                </a:solidFill>
                <a:latin typeface="Symbol"/>
              </a:rPr>
              <a:t></a:t>
            </a:r>
            <a:r>
              <a:rPr b="0" lang="en-US" sz="2400" spc="-1" strike="noStrike">
                <a:solidFill>
                  <a:srgbClr val="000000"/>
                </a:solidFill>
                <a:latin typeface="Arial"/>
              </a:rPr>
              <a:t> </a:t>
            </a:r>
            <a:r>
              <a:rPr b="0" lang="en-US" sz="2400" spc="-1" strike="noStrike">
                <a:solidFill>
                  <a:srgbClr val="000000"/>
                </a:solidFill>
                <a:latin typeface="Symbol"/>
              </a:rPr>
              <a:t></a:t>
            </a:r>
            <a:r>
              <a:rPr b="0" lang="en-US" sz="2400" spc="-1" strike="noStrike">
                <a:solidFill>
                  <a:srgbClr val="000000"/>
                </a:solidFill>
                <a:latin typeface="Arial"/>
              </a:rPr>
              <a:t>.  “supremum” (L</a:t>
            </a:r>
            <a:r>
              <a:rPr b="0" lang="en-US" sz="2400" spc="-1" strike="noStrike" baseline="-30000">
                <a:solidFill>
                  <a:srgbClr val="000000"/>
                </a:solidFill>
                <a:latin typeface="Arial"/>
              </a:rPr>
              <a:t>max </a:t>
            </a:r>
            <a:r>
              <a:rPr b="0" lang="en-US" sz="2400" spc="-1" strike="noStrike">
                <a:solidFill>
                  <a:srgbClr val="000000"/>
                </a:solidFill>
                <a:latin typeface="Arial"/>
              </a:rPr>
              <a:t>norm, L</a:t>
            </a:r>
            <a:r>
              <a:rPr b="0" lang="en-US" sz="2400" spc="-1" strike="noStrike" baseline="-30000">
                <a:solidFill>
                  <a:srgbClr val="000000"/>
                </a:solidFill>
                <a:latin typeface="Symbol"/>
              </a:rPr>
              <a:t></a:t>
            </a:r>
            <a:r>
              <a:rPr b="0" lang="en-US" sz="2400" spc="-1" strike="noStrike" baseline="-30000">
                <a:solidFill>
                  <a:srgbClr val="000000"/>
                </a:solidFill>
                <a:latin typeface="Arial"/>
              </a:rPr>
              <a:t> </a:t>
            </a:r>
            <a:r>
              <a:rPr b="0" lang="en-US" sz="2400" spc="-1" strike="noStrike">
                <a:solidFill>
                  <a:srgbClr val="000000"/>
                </a:solidFill>
                <a:latin typeface="Arial"/>
              </a:rPr>
              <a:t>norm) distance. </a:t>
            </a:r>
            <a:endParaRPr b="0" lang="en-US" sz="2400" spc="-1" strike="noStrike">
              <a:solidFill>
                <a:srgbClr val="000000"/>
              </a:solidFill>
              <a:latin typeface="Arial"/>
            </a:endParaRPr>
          </a:p>
          <a:p>
            <a:pPr lvl="1" marL="743040" indent="-285480">
              <a:lnSpc>
                <a:spcPct val="90000"/>
              </a:lnSpc>
              <a:spcBef>
                <a:spcPts val="439"/>
              </a:spcBef>
              <a:spcAft>
                <a:spcPts val="400"/>
              </a:spcAft>
              <a:buClr>
                <a:srgbClr val="0c7b9c"/>
              </a:buClr>
              <a:buFont typeface="Arial"/>
              <a:buChar char="–"/>
            </a:pPr>
            <a:r>
              <a:rPr b="0" lang="en-US" sz="2200" spc="-1" strike="noStrike">
                <a:solidFill>
                  <a:srgbClr val="000000"/>
                </a:solidFill>
                <a:latin typeface="Arial"/>
              </a:rPr>
              <a:t>This is the maximum difference between any component of the vectors</a:t>
            </a:r>
            <a:endParaRPr b="0" lang="en-US" sz="2200" spc="-1" strike="noStrike">
              <a:solidFill>
                <a:srgbClr val="000000"/>
              </a:solidFill>
              <a:latin typeface="Arial"/>
            </a:endParaRPr>
          </a:p>
          <a:p>
            <a:endParaRPr b="0" lang="en-US" sz="2200" spc="-1" strike="noStrike">
              <a:solidFill>
                <a:srgbClr val="000000"/>
              </a:solidFill>
              <a:latin typeface="Arial"/>
            </a:endParaRPr>
          </a:p>
          <a:p>
            <a:pPr marL="343080" indent="-342720">
              <a:lnSpc>
                <a:spcPct val="90000"/>
              </a:lnSpc>
              <a:spcBef>
                <a:spcPts val="479"/>
              </a:spcBef>
              <a:spcAft>
                <a:spcPts val="400"/>
              </a:spcAft>
              <a:buClr>
                <a:srgbClr val="0c7b9c"/>
              </a:buClr>
              <a:buSzPct val="75000"/>
              <a:buFont typeface="Monotype Sorts" charset="2"/>
              <a:buChar char=""/>
            </a:pPr>
            <a:r>
              <a:rPr b="0" lang="en-US" sz="2400" spc="-1" strike="noStrike">
                <a:solidFill>
                  <a:srgbClr val="000000"/>
                </a:solidFill>
                <a:latin typeface="Arial"/>
              </a:rPr>
              <a:t>Do not confuse </a:t>
            </a:r>
            <a:r>
              <a:rPr b="0" i="1" lang="en-US" sz="2400" spc="-1" strike="noStrike">
                <a:solidFill>
                  <a:srgbClr val="000000"/>
                </a:solidFill>
                <a:latin typeface="Arial"/>
              </a:rPr>
              <a:t>r</a:t>
            </a:r>
            <a:r>
              <a:rPr b="0" lang="en-US" sz="2400" spc="-1" strike="noStrike">
                <a:solidFill>
                  <a:srgbClr val="000000"/>
                </a:solidFill>
                <a:latin typeface="Arial"/>
              </a:rPr>
              <a:t> with </a:t>
            </a:r>
            <a:r>
              <a:rPr b="0" i="1" lang="en-US" sz="2400" spc="-1" strike="noStrike">
                <a:solidFill>
                  <a:srgbClr val="000000"/>
                </a:solidFill>
                <a:latin typeface="Arial"/>
              </a:rPr>
              <a:t>n</a:t>
            </a:r>
            <a:r>
              <a:rPr b="0" lang="en-US" sz="2400" spc="-1" strike="noStrike">
                <a:solidFill>
                  <a:srgbClr val="000000"/>
                </a:solidFill>
                <a:latin typeface="Arial"/>
              </a:rPr>
              <a:t>, i.e., all these distances are defined for all numbers of dimensions.</a:t>
            </a:r>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Minkowski Distance</a:t>
            </a:r>
            <a:endParaRPr b="0" lang="en-US" sz="3200" spc="-1" strike="noStrike">
              <a:solidFill>
                <a:srgbClr val="000000"/>
              </a:solidFill>
              <a:latin typeface="Arial"/>
            </a:endParaRPr>
          </a:p>
        </p:txBody>
      </p:sp>
      <p:sp>
        <p:nvSpPr>
          <p:cNvPr id="301" name="Text Box 3"/>
          <p:cNvSpPr/>
          <p:nvPr/>
        </p:nvSpPr>
        <p:spPr>
          <a:xfrm>
            <a:off x="4876920" y="5867280"/>
            <a:ext cx="213336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Distance Matrix</a:t>
            </a:r>
            <a:endParaRPr b="0" lang="tr-TR" sz="2000" spc="-1" strike="noStrike">
              <a:latin typeface="Arial"/>
            </a:endParaRPr>
          </a:p>
        </p:txBody>
      </p:sp>
      <p:pic>
        <p:nvPicPr>
          <p:cNvPr id="302" name="" descr=""/>
          <p:cNvPicPr/>
          <p:nvPr/>
        </p:nvPicPr>
        <p:blipFill>
          <a:blip r:embed="rId1"/>
          <a:stretch/>
        </p:blipFill>
        <p:spPr>
          <a:xfrm>
            <a:off x="304920" y="2577960"/>
            <a:ext cx="2959200" cy="1359000"/>
          </a:xfrm>
          <a:prstGeom prst="rect">
            <a:avLst/>
          </a:prstGeom>
          <a:ln w="0">
            <a:noFill/>
          </a:ln>
        </p:spPr>
      </p:pic>
      <p:pic>
        <p:nvPicPr>
          <p:cNvPr id="303" name="" descr=""/>
          <p:cNvPicPr/>
          <p:nvPr/>
        </p:nvPicPr>
        <p:blipFill>
          <a:blip r:embed="rId2"/>
          <a:stretch/>
        </p:blipFill>
        <p:spPr>
          <a:xfrm>
            <a:off x="3809880" y="1282680"/>
            <a:ext cx="4927680" cy="1359000"/>
          </a:xfrm>
          <a:prstGeom prst="rect">
            <a:avLst/>
          </a:prstGeom>
          <a:ln w="0">
            <a:noFill/>
          </a:ln>
        </p:spPr>
      </p:pic>
      <p:pic>
        <p:nvPicPr>
          <p:cNvPr id="304" name="" descr=""/>
          <p:cNvPicPr/>
          <p:nvPr/>
        </p:nvPicPr>
        <p:blipFill>
          <a:blip r:embed="rId3"/>
          <a:stretch/>
        </p:blipFill>
        <p:spPr>
          <a:xfrm>
            <a:off x="3809880" y="2806560"/>
            <a:ext cx="4927680" cy="1359000"/>
          </a:xfrm>
          <a:prstGeom prst="rect">
            <a:avLst/>
          </a:prstGeom>
          <a:ln w="0">
            <a:noFill/>
          </a:ln>
        </p:spPr>
      </p:pic>
      <p:pic>
        <p:nvPicPr>
          <p:cNvPr id="305" name="" descr=""/>
          <p:cNvPicPr/>
          <p:nvPr/>
        </p:nvPicPr>
        <p:blipFill>
          <a:blip r:embed="rId4"/>
          <a:stretch/>
        </p:blipFill>
        <p:spPr>
          <a:xfrm>
            <a:off x="3809880" y="4330800"/>
            <a:ext cx="4863960" cy="13716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Mahalanobis Distance</a:t>
            </a:r>
            <a:endParaRPr b="0" lang="en-US" sz="2800" spc="-1" strike="noStrike">
              <a:solidFill>
                <a:srgbClr val="000000"/>
              </a:solidFill>
              <a:latin typeface="Arial"/>
            </a:endParaRPr>
          </a:p>
        </p:txBody>
      </p:sp>
      <p:pic>
        <p:nvPicPr>
          <p:cNvPr id="307" name="Picture 3" descr=""/>
          <p:cNvPicPr/>
          <p:nvPr/>
        </p:nvPicPr>
        <p:blipFill>
          <a:blip r:embed="rId1"/>
          <a:srcRect l="5181" t="3338" r="7318" b="0"/>
          <a:stretch/>
        </p:blipFill>
        <p:spPr>
          <a:xfrm>
            <a:off x="0" y="1981080"/>
            <a:ext cx="5501880" cy="3879360"/>
          </a:xfrm>
          <a:prstGeom prst="rect">
            <a:avLst/>
          </a:prstGeom>
          <a:ln w="0">
            <a:noFill/>
          </a:ln>
        </p:spPr>
      </p:pic>
      <p:sp>
        <p:nvSpPr>
          <p:cNvPr id="308" name="Text Box 5"/>
          <p:cNvSpPr/>
          <p:nvPr/>
        </p:nvSpPr>
        <p:spPr>
          <a:xfrm>
            <a:off x="0" y="5881680"/>
            <a:ext cx="914364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For red points, the Euclidean distance is 14.7, Mahalanobis distance is 6.</a:t>
            </a:r>
            <a:endParaRPr b="0" lang="tr-TR" sz="2000" spc="-1" strike="noStrike">
              <a:latin typeface="Arial"/>
            </a:endParaRPr>
          </a:p>
        </p:txBody>
      </p:sp>
      <p:sp>
        <p:nvSpPr>
          <p:cNvPr id="309" name="Text Box 6"/>
          <p:cNvSpPr/>
          <p:nvPr/>
        </p:nvSpPr>
        <p:spPr>
          <a:xfrm>
            <a:off x="5486400" y="2178000"/>
            <a:ext cx="335232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Symbol"/>
              </a:rPr>
              <a:t></a:t>
            </a:r>
            <a:r>
              <a:rPr b="1" lang="en-US" sz="2000" spc="-1" strike="noStrike">
                <a:solidFill>
                  <a:srgbClr val="000000"/>
                </a:solidFill>
                <a:latin typeface="Arial"/>
              </a:rPr>
              <a:t> </a:t>
            </a:r>
            <a:r>
              <a:rPr b="1" lang="en-US" sz="2000" spc="-1" strike="noStrike">
                <a:solidFill>
                  <a:srgbClr val="000000"/>
                </a:solidFill>
                <a:latin typeface="Arial"/>
              </a:rPr>
              <a:t>is the covariance matrix</a:t>
            </a:r>
            <a:endParaRPr b="0" lang="tr-TR" sz="2000" spc="-1" strike="noStrike">
              <a:latin typeface="Arial"/>
            </a:endParaRPr>
          </a:p>
        </p:txBody>
      </p:sp>
      <p:sp>
        <p:nvSpPr>
          <p:cNvPr id="310" name="Rectangle 3"/>
          <p:cNvSpPr/>
          <p:nvPr/>
        </p:nvSpPr>
        <p:spPr>
          <a:xfrm>
            <a:off x="3812760" y="1219320"/>
            <a:ext cx="536040" cy="516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800" spc="-1" strike="noStrike" baseline="30000">
                <a:solidFill>
                  <a:srgbClr val="000000"/>
                </a:solidFill>
                <a:latin typeface="Arial"/>
              </a:rPr>
              <a:t>-0.5</a:t>
            </a:r>
            <a:endParaRPr b="0" lang="tr-TR" sz="2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Mahalanobis Distance</a:t>
            </a:r>
            <a:endParaRPr b="0" lang="en-US" sz="3200" spc="-1" strike="noStrike">
              <a:solidFill>
                <a:srgbClr val="000000"/>
              </a:solidFill>
              <a:latin typeface="Arial"/>
            </a:endParaRPr>
          </a:p>
        </p:txBody>
      </p:sp>
      <p:sp>
        <p:nvSpPr>
          <p:cNvPr id="312" name="Text Box 7"/>
          <p:cNvSpPr/>
          <p:nvPr/>
        </p:nvSpPr>
        <p:spPr>
          <a:xfrm>
            <a:off x="6400800" y="1143000"/>
            <a:ext cx="2742840" cy="8218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000000"/>
                </a:solidFill>
                <a:latin typeface="Arial"/>
              </a:rPr>
              <a:t>Covariance Matrix:</a:t>
            </a:r>
            <a:endParaRPr b="0" lang="tr-TR" sz="2400" spc="-1" strike="noStrike">
              <a:latin typeface="Arial"/>
            </a:endParaRPr>
          </a:p>
        </p:txBody>
      </p:sp>
      <p:sp>
        <p:nvSpPr>
          <p:cNvPr id="313" name="Text Box 12"/>
          <p:cNvSpPr/>
          <p:nvPr/>
        </p:nvSpPr>
        <p:spPr>
          <a:xfrm>
            <a:off x="6629400" y="3200400"/>
            <a:ext cx="2285640" cy="27997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00"/>
              </a:spcBef>
            </a:pPr>
            <a:r>
              <a:rPr b="1" lang="en-US" sz="2200" spc="-1" strike="noStrike">
                <a:solidFill>
                  <a:srgbClr val="000000"/>
                </a:solidFill>
                <a:latin typeface="Arial"/>
              </a:rPr>
              <a:t>A: (0.5, 0.5)</a:t>
            </a:r>
            <a:endParaRPr b="0" lang="tr-TR" sz="2200" spc="-1" strike="noStrike">
              <a:latin typeface="Arial"/>
            </a:endParaRPr>
          </a:p>
          <a:p>
            <a:pPr>
              <a:lnSpc>
                <a:spcPct val="100000"/>
              </a:lnSpc>
              <a:spcBef>
                <a:spcPts val="1100"/>
              </a:spcBef>
            </a:pPr>
            <a:r>
              <a:rPr b="1" lang="en-US" sz="2200" spc="-1" strike="noStrike">
                <a:solidFill>
                  <a:srgbClr val="000000"/>
                </a:solidFill>
                <a:latin typeface="Arial"/>
              </a:rPr>
              <a:t>B: (0, 1)</a:t>
            </a:r>
            <a:endParaRPr b="0" lang="tr-TR" sz="2200" spc="-1" strike="noStrike">
              <a:latin typeface="Arial"/>
            </a:endParaRPr>
          </a:p>
          <a:p>
            <a:pPr>
              <a:lnSpc>
                <a:spcPct val="100000"/>
              </a:lnSpc>
              <a:spcBef>
                <a:spcPts val="1100"/>
              </a:spcBef>
            </a:pPr>
            <a:r>
              <a:rPr b="1" lang="en-US" sz="2200" spc="-1" strike="noStrike">
                <a:solidFill>
                  <a:srgbClr val="000000"/>
                </a:solidFill>
                <a:latin typeface="Arial"/>
              </a:rPr>
              <a:t>C: (1.5, 1.5)</a:t>
            </a:r>
            <a:endParaRPr b="0" lang="tr-TR" sz="2200" spc="-1" strike="noStrike">
              <a:latin typeface="Arial"/>
            </a:endParaRPr>
          </a:p>
          <a:p>
            <a:pPr>
              <a:lnSpc>
                <a:spcPct val="100000"/>
              </a:lnSpc>
              <a:spcBef>
                <a:spcPts val="1100"/>
              </a:spcBef>
            </a:pPr>
            <a:endParaRPr b="0" lang="tr-TR" sz="2200" spc="-1" strike="noStrike">
              <a:latin typeface="Arial"/>
            </a:endParaRPr>
          </a:p>
          <a:p>
            <a:pPr>
              <a:lnSpc>
                <a:spcPct val="100000"/>
              </a:lnSpc>
              <a:spcBef>
                <a:spcPts val="1100"/>
              </a:spcBef>
            </a:pPr>
            <a:r>
              <a:rPr b="1" lang="en-US" sz="2200" spc="-1" strike="noStrike">
                <a:solidFill>
                  <a:srgbClr val="000000"/>
                </a:solidFill>
                <a:latin typeface="Arial"/>
              </a:rPr>
              <a:t>Mahal(A,B) = 5</a:t>
            </a:r>
            <a:endParaRPr b="0" lang="tr-TR" sz="2200" spc="-1" strike="noStrike">
              <a:latin typeface="Arial"/>
            </a:endParaRPr>
          </a:p>
          <a:p>
            <a:pPr>
              <a:lnSpc>
                <a:spcPct val="100000"/>
              </a:lnSpc>
              <a:spcBef>
                <a:spcPts val="1100"/>
              </a:spcBef>
            </a:pPr>
            <a:r>
              <a:rPr b="1" lang="en-US" sz="2200" spc="-1" strike="noStrike">
                <a:solidFill>
                  <a:srgbClr val="000000"/>
                </a:solidFill>
                <a:latin typeface="Arial"/>
              </a:rPr>
              <a:t>Mahal(A,C) = 4 </a:t>
            </a:r>
            <a:endParaRPr b="0" lang="tr-TR" sz="2200" spc="-1" strike="noStrike">
              <a:latin typeface="Arial"/>
            </a:endParaRPr>
          </a:p>
        </p:txBody>
      </p:sp>
      <p:grpSp>
        <p:nvGrpSpPr>
          <p:cNvPr id="314" name="Group 13"/>
          <p:cNvGrpSpPr/>
          <p:nvPr/>
        </p:nvGrpSpPr>
        <p:grpSpPr>
          <a:xfrm>
            <a:off x="0" y="1143000"/>
            <a:ext cx="6476760" cy="4857480"/>
            <a:chOff x="0" y="1143000"/>
            <a:chExt cx="6476760" cy="4857480"/>
          </a:xfrm>
        </p:grpSpPr>
        <p:pic>
          <p:nvPicPr>
            <p:cNvPr id="315" name="Picture 14" descr=""/>
            <p:cNvPicPr/>
            <p:nvPr/>
          </p:nvPicPr>
          <p:blipFill>
            <a:blip r:embed="rId1"/>
            <a:srcRect l="7691" t="4397" r="6594" b="4735"/>
            <a:stretch/>
          </p:blipFill>
          <p:spPr>
            <a:xfrm>
              <a:off x="0" y="1143000"/>
              <a:ext cx="6476760" cy="4857480"/>
            </a:xfrm>
            <a:prstGeom prst="rect">
              <a:avLst/>
            </a:prstGeom>
            <a:ln w="0">
              <a:noFill/>
            </a:ln>
          </p:spPr>
        </p:pic>
        <p:sp>
          <p:nvSpPr>
            <p:cNvPr id="316" name="Line 15"/>
            <p:cNvSpPr/>
            <p:nvPr/>
          </p:nvSpPr>
          <p:spPr>
            <a:xfrm flipV="1">
              <a:off x="2361960" y="2895480"/>
              <a:ext cx="1905120" cy="1143000"/>
            </a:xfrm>
            <a:prstGeom prst="line">
              <a:avLst/>
            </a:prstGeom>
            <a:ln w="12700">
              <a:solidFill>
                <a:srgbClr val="000000"/>
              </a:solidFill>
              <a:round/>
              <a:tailEnd len="med" type="triangle" w="med"/>
            </a:ln>
          </p:spPr>
          <p:style>
            <a:lnRef idx="0"/>
            <a:fillRef idx="0"/>
            <a:effectRef idx="0"/>
            <a:fontRef idx="minor"/>
          </p:style>
        </p:sp>
        <p:sp>
          <p:nvSpPr>
            <p:cNvPr id="317" name="Line 16"/>
            <p:cNvSpPr/>
            <p:nvPr/>
          </p:nvSpPr>
          <p:spPr>
            <a:xfrm flipH="1" flipV="1">
              <a:off x="1523880" y="3504960"/>
              <a:ext cx="838080" cy="533520"/>
            </a:xfrm>
            <a:prstGeom prst="line">
              <a:avLst/>
            </a:prstGeom>
            <a:ln w="12700">
              <a:solidFill>
                <a:srgbClr val="000000"/>
              </a:solidFill>
              <a:round/>
              <a:tailEnd len="med" type="triangle" w="med"/>
            </a:ln>
          </p:spPr>
          <p:style>
            <a:lnRef idx="0"/>
            <a:fillRef idx="0"/>
            <a:effectRef idx="0"/>
            <a:fontRef idx="minor"/>
          </p:style>
        </p:sp>
      </p:grpSp>
      <p:sp>
        <p:nvSpPr>
          <p:cNvPr id="318" name="Text Box 17"/>
          <p:cNvSpPr/>
          <p:nvPr/>
        </p:nvSpPr>
        <p:spPr>
          <a:xfrm>
            <a:off x="1219320" y="3276720"/>
            <a:ext cx="380520" cy="3646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B</a:t>
            </a:r>
            <a:endParaRPr b="0" lang="tr-TR" sz="1800" spc="-1" strike="noStrike">
              <a:latin typeface="Arial"/>
            </a:endParaRPr>
          </a:p>
        </p:txBody>
      </p:sp>
      <p:sp>
        <p:nvSpPr>
          <p:cNvPr id="319" name="Text Box 18"/>
          <p:cNvSpPr/>
          <p:nvPr/>
        </p:nvSpPr>
        <p:spPr>
          <a:xfrm>
            <a:off x="2209680" y="3976560"/>
            <a:ext cx="380520" cy="3646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A</a:t>
            </a:r>
            <a:endParaRPr b="0" lang="tr-TR" sz="1800" spc="-1" strike="noStrike">
              <a:latin typeface="Arial"/>
            </a:endParaRPr>
          </a:p>
        </p:txBody>
      </p:sp>
      <p:sp>
        <p:nvSpPr>
          <p:cNvPr id="320" name="Text Box 19"/>
          <p:cNvSpPr/>
          <p:nvPr/>
        </p:nvSpPr>
        <p:spPr>
          <a:xfrm>
            <a:off x="4114800" y="2514600"/>
            <a:ext cx="380520" cy="3646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C</a:t>
            </a:r>
            <a:endParaRPr b="0" lang="tr-TR" sz="1800" spc="-1" strike="noStrike">
              <a:latin typeface="Arial"/>
            </a:endParaRPr>
          </a:p>
        </p:txBody>
      </p:sp>
      <p:pic>
        <p:nvPicPr>
          <p:cNvPr id="321" name="" descr=""/>
          <p:cNvPicPr/>
          <p:nvPr/>
        </p:nvPicPr>
        <p:blipFill>
          <a:blip r:embed="rId2"/>
          <a:stretch/>
        </p:blipFill>
        <p:spPr>
          <a:xfrm>
            <a:off x="6477120" y="1905120"/>
            <a:ext cx="2349360" cy="1143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Rectangle 102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Attribute Values</a:t>
            </a:r>
            <a:endParaRPr b="0" lang="en-US" sz="3200" spc="-1" strike="noStrike">
              <a:solidFill>
                <a:srgbClr val="000000"/>
              </a:solidFill>
              <a:latin typeface="Arial"/>
            </a:endParaRPr>
          </a:p>
        </p:txBody>
      </p:sp>
      <p:sp>
        <p:nvSpPr>
          <p:cNvPr id="193" name="Rectangle 1027"/>
          <p:cNvSpPr txBox="1"/>
          <p:nvPr/>
        </p:nvSpPr>
        <p:spPr>
          <a:xfrm>
            <a:off x="411120" y="1143000"/>
            <a:ext cx="858024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1" i="1" lang="en-US" sz="2800" spc="-1" strike="noStrike">
                <a:solidFill>
                  <a:srgbClr val="cc6600"/>
                </a:solidFill>
                <a:latin typeface="Arial"/>
              </a:rPr>
              <a:t>Attribute values</a:t>
            </a:r>
            <a:r>
              <a:rPr b="1" i="1" lang="en-US" sz="2800" spc="-1" strike="noStrike">
                <a:solidFill>
                  <a:srgbClr val="000000"/>
                </a:solidFill>
                <a:latin typeface="Arial"/>
              </a:rPr>
              <a:t> </a:t>
            </a:r>
            <a:r>
              <a:rPr b="0" lang="en-US" sz="2800" spc="-1" strike="noStrike">
                <a:solidFill>
                  <a:srgbClr val="000000"/>
                </a:solidFill>
                <a:latin typeface="Arial"/>
              </a:rPr>
              <a:t>are numbers or symbols assigned to an attribute for a particular object</a:t>
            </a:r>
            <a:endParaRPr b="0" lang="en-US" sz="2800" spc="-1" strike="noStrike">
              <a:solidFill>
                <a:srgbClr val="000000"/>
              </a:solidFill>
              <a:latin typeface="Arial"/>
            </a:endParaRPr>
          </a:p>
          <a:p>
            <a:endParaRPr b="0" lang="en-US" sz="28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Distinction between attributes and attribute values</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Same attribute can be mapped to different attribute values</a:t>
            </a:r>
            <a:endParaRPr b="0" lang="en-US" sz="2400" spc="-1" strike="noStrike">
              <a:solidFill>
                <a:srgbClr val="000000"/>
              </a:solidFill>
              <a:latin typeface="Arial"/>
            </a:endParaRPr>
          </a:p>
          <a:p>
            <a:pPr lvl="2" marL="914400" indent="-288000">
              <a:lnSpc>
                <a:spcPct val="90000"/>
              </a:lnSpc>
              <a:spcBef>
                <a:spcPts val="221"/>
              </a:spcBef>
              <a:spcAft>
                <a:spcPts val="400"/>
              </a:spcAft>
              <a:buClr>
                <a:srgbClr val="0c7b9c"/>
              </a:buClr>
              <a:buSzPct val="70000"/>
              <a:buFont typeface="Wingdings" charset="2"/>
              <a:buChar char=""/>
            </a:pPr>
            <a:r>
              <a:rPr b="0" lang="en-US" sz="2000" spc="-1" strike="noStrike">
                <a:solidFill>
                  <a:srgbClr val="000000"/>
                </a:solidFill>
                <a:latin typeface="Arial"/>
              </a:rPr>
              <a:t> </a:t>
            </a:r>
            <a:r>
              <a:rPr b="0" lang="en-US" sz="2200" spc="-1" strike="noStrike">
                <a:solidFill>
                  <a:srgbClr val="000000"/>
                </a:solidFill>
                <a:latin typeface="Arial"/>
              </a:rPr>
              <a:t>Example: height can be measured in feet or meters</a:t>
            </a:r>
            <a:endParaRPr b="0" lang="en-US" sz="2200" spc="-1" strike="noStrike">
              <a:solidFill>
                <a:srgbClr val="000000"/>
              </a:solidFill>
              <a:latin typeface="Times New Roman"/>
            </a:endParaRPr>
          </a:p>
          <a:p>
            <a:endParaRPr b="0" lang="en-US" sz="22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Different attributes can be mapped to the same set of values</a:t>
            </a:r>
            <a:endParaRPr b="0" lang="en-US" sz="2400" spc="-1" strike="noStrike">
              <a:solidFill>
                <a:srgbClr val="000000"/>
              </a:solidFill>
              <a:latin typeface="Arial"/>
            </a:endParaRPr>
          </a:p>
          <a:p>
            <a:pPr lvl="2" marL="914400" indent="-288000">
              <a:lnSpc>
                <a:spcPct val="90000"/>
              </a:lnSpc>
              <a:spcBef>
                <a:spcPts val="221"/>
              </a:spcBef>
              <a:spcAft>
                <a:spcPts val="400"/>
              </a:spcAft>
              <a:buClr>
                <a:srgbClr val="0c7b9c"/>
              </a:buClr>
              <a:buSzPct val="70000"/>
              <a:buFont typeface="Wingdings" charset="2"/>
              <a:buChar char=""/>
            </a:pPr>
            <a:r>
              <a:rPr b="0" lang="en-US" sz="2000" spc="-1" strike="noStrike">
                <a:solidFill>
                  <a:srgbClr val="000000"/>
                </a:solidFill>
                <a:latin typeface="Arial"/>
              </a:rPr>
              <a:t> </a:t>
            </a:r>
            <a:r>
              <a:rPr b="0" lang="en-US" sz="2200" spc="-1" strike="noStrike">
                <a:solidFill>
                  <a:srgbClr val="000000"/>
                </a:solidFill>
                <a:latin typeface="Arial"/>
              </a:rPr>
              <a:t>Example: Attribute values for ID and age are integers</a:t>
            </a:r>
            <a:endParaRPr b="0" lang="en-US" sz="2200" spc="-1" strike="noStrike">
              <a:solidFill>
                <a:srgbClr val="000000"/>
              </a:solidFill>
              <a:latin typeface="Times New Roman"/>
            </a:endParaRPr>
          </a:p>
          <a:p>
            <a:pPr lvl="1" marL="800280" indent="-342720">
              <a:lnSpc>
                <a:spcPct val="90000"/>
              </a:lnSpc>
              <a:spcBef>
                <a:spcPts val="261"/>
              </a:spcBef>
              <a:spcAft>
                <a:spcPts val="400"/>
              </a:spcAft>
              <a:buClr>
                <a:srgbClr val="0c7b9c"/>
              </a:buClr>
              <a:buFont typeface="Arial"/>
              <a:buChar char="–"/>
            </a:pPr>
            <a:r>
              <a:rPr b="0" lang="en-US" sz="2600" spc="-1" strike="noStrike">
                <a:solidFill>
                  <a:srgbClr val="000000"/>
                </a:solidFill>
                <a:latin typeface="Arial"/>
              </a:rPr>
              <a:t> </a:t>
            </a:r>
            <a:r>
              <a:rPr b="0" lang="en-US" sz="2600" spc="-1" strike="noStrike">
                <a:solidFill>
                  <a:srgbClr val="000000"/>
                </a:solidFill>
                <a:latin typeface="Arial"/>
              </a:rPr>
              <a:t>But properties of attribute can be different than the properties of the values used to represent the attribute</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Common Properties of a Distance</a:t>
            </a:r>
            <a:endParaRPr b="0" lang="en-US" sz="3200" spc="-1" strike="noStrike">
              <a:solidFill>
                <a:srgbClr val="000000"/>
              </a:solidFill>
              <a:latin typeface="Arial"/>
            </a:endParaRPr>
          </a:p>
        </p:txBody>
      </p:sp>
      <p:sp>
        <p:nvSpPr>
          <p:cNvPr id="323" name="Rectangle 3"/>
          <p:cNvSpPr txBox="1"/>
          <p:nvPr/>
        </p:nvSpPr>
        <p:spPr>
          <a:xfrm>
            <a:off x="639720" y="1143000"/>
            <a:ext cx="8000640" cy="5106600"/>
          </a:xfrm>
          <a:prstGeom prst="rect">
            <a:avLst/>
          </a:prstGeom>
          <a:noFill/>
          <a:ln w="0">
            <a:noFill/>
          </a:ln>
        </p:spPr>
        <p:txBody>
          <a:bodyPr lIns="90360" rIns="90360" tIns="44280" bIns="44280">
            <a:noAutofit/>
          </a:bodyPr>
          <a:p>
            <a:pPr marL="533520" indent="-533160">
              <a:lnSpc>
                <a:spcPct val="80000"/>
              </a:lnSpc>
              <a:spcBef>
                <a:spcPts val="561"/>
              </a:spcBef>
              <a:spcAft>
                <a:spcPts val="400"/>
              </a:spcAft>
              <a:buClr>
                <a:srgbClr val="0c7b9c"/>
              </a:buClr>
              <a:buSzPct val="75000"/>
              <a:buFont typeface="Monotype Sorts" charset="2"/>
              <a:buChar char=""/>
            </a:pPr>
            <a:r>
              <a:rPr b="0" lang="en-US" sz="2800" spc="-1" strike="noStrike">
                <a:solidFill>
                  <a:srgbClr val="000000"/>
                </a:solidFill>
                <a:latin typeface="Arial"/>
              </a:rPr>
              <a:t>Distances, such as the Euclidean distance, have some well known properties.</a:t>
            </a:r>
            <a:endParaRPr b="0" lang="en-US" sz="2800" spc="-1" strike="noStrike">
              <a:solidFill>
                <a:srgbClr val="000000"/>
              </a:solidFill>
              <a:latin typeface="Arial"/>
            </a:endParaRPr>
          </a:p>
          <a:p>
            <a:pPr>
              <a:lnSpc>
                <a:spcPct val="80000"/>
              </a:lnSpc>
              <a:spcBef>
                <a:spcPts val="281"/>
              </a:spcBef>
              <a:spcAft>
                <a:spcPts val="400"/>
              </a:spcAft>
            </a:pPr>
            <a:endParaRPr b="0" lang="en-US" sz="2800" spc="-1" strike="noStrike">
              <a:solidFill>
                <a:srgbClr val="000000"/>
              </a:solidFill>
              <a:latin typeface="Arial"/>
            </a:endParaRPr>
          </a:p>
          <a:p>
            <a:pPr lvl="1" marL="990720" indent="-533160">
              <a:lnSpc>
                <a:spcPct val="80000"/>
              </a:lnSpc>
              <a:spcBef>
                <a:spcPts val="479"/>
              </a:spcBef>
              <a:spcAft>
                <a:spcPts val="400"/>
              </a:spcAft>
              <a:buClr>
                <a:srgbClr val="0c7b9c"/>
              </a:buClr>
              <a:buFont typeface="Arial"/>
              <a:buAutoNum type="arabicPeriod"/>
            </a:pP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i="1"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a:t>
            </a:r>
            <a:r>
              <a:rPr b="0" i="1" lang="en-US" sz="2400" spc="-1" strike="noStrike">
                <a:solidFill>
                  <a:srgbClr val="000000"/>
                </a:solidFill>
                <a:latin typeface="Times New Roman"/>
              </a:rPr>
              <a:t> </a:t>
            </a:r>
            <a:r>
              <a:rPr b="0" lang="en-US" sz="2400" spc="-1" strike="noStrike">
                <a:solidFill>
                  <a:srgbClr val="000000"/>
                </a:solidFill>
                <a:latin typeface="Symbol"/>
              </a:rPr>
              <a:t></a:t>
            </a:r>
            <a:r>
              <a:rPr b="0" i="1" lang="en-US" sz="2400" spc="-1" strike="noStrike">
                <a:solidFill>
                  <a:srgbClr val="000000"/>
                </a:solidFill>
                <a:latin typeface="Times New Roman"/>
              </a:rPr>
              <a:t> </a:t>
            </a:r>
            <a:r>
              <a:rPr b="0" lang="en-US" sz="2400" spc="-1" strike="noStrike">
                <a:solidFill>
                  <a:srgbClr val="000000"/>
                </a:solidFill>
                <a:latin typeface="Times New Roman"/>
              </a:rPr>
              <a:t>0   </a:t>
            </a:r>
            <a:r>
              <a:rPr b="0" lang="en-US" sz="2400" spc="-1" strike="noStrike">
                <a:solidFill>
                  <a:srgbClr val="000000"/>
                </a:solidFill>
                <a:latin typeface="Arial"/>
              </a:rPr>
              <a:t>for all </a:t>
            </a:r>
            <a:r>
              <a:rPr b="0" i="1" lang="en-US" sz="2400" spc="-1" strike="noStrike">
                <a:solidFill>
                  <a:srgbClr val="000000"/>
                </a:solidFill>
                <a:latin typeface="Arial"/>
              </a:rPr>
              <a:t>x</a:t>
            </a:r>
            <a:r>
              <a:rPr b="0" lang="en-US" sz="2400" spc="-1" strike="noStrike">
                <a:solidFill>
                  <a:srgbClr val="000000"/>
                </a:solidFill>
                <a:latin typeface="Arial"/>
              </a:rPr>
              <a:t> and </a:t>
            </a:r>
            <a:r>
              <a:rPr b="0" i="1" lang="en-US" sz="2400" spc="-1" strike="noStrike">
                <a:solidFill>
                  <a:srgbClr val="000000"/>
                </a:solidFill>
                <a:latin typeface="Arial"/>
              </a:rPr>
              <a:t>y</a:t>
            </a:r>
            <a:r>
              <a:rPr b="0" lang="en-US" sz="2400" spc="-1" strike="noStrike">
                <a:solidFill>
                  <a:srgbClr val="000000"/>
                </a:solidFill>
                <a:latin typeface="Arial"/>
              </a:rPr>
              <a:t> and </a:t>
            </a: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 0 </a:t>
            </a:r>
            <a:r>
              <a:rPr b="0" lang="en-US" sz="2400" spc="-1" strike="noStrike">
                <a:solidFill>
                  <a:srgbClr val="000000"/>
                </a:solidFill>
                <a:latin typeface="Arial"/>
              </a:rPr>
              <a:t>if and only if  </a:t>
            </a:r>
            <a:r>
              <a:rPr b="1" lang="en-US" sz="2400" spc="-1" strike="noStrike">
                <a:solidFill>
                  <a:srgbClr val="000000"/>
                </a:solidFill>
                <a:latin typeface="Times New Roman"/>
              </a:rPr>
              <a:t>x</a:t>
            </a:r>
            <a:r>
              <a:rPr b="0" lang="en-US" sz="2400" spc="-1" strike="noStrike">
                <a:solidFill>
                  <a:srgbClr val="000000"/>
                </a:solidFill>
                <a:latin typeface="Arial"/>
              </a:rPr>
              <a:t> </a:t>
            </a:r>
            <a:r>
              <a:rPr b="0" i="1" lang="en-US" sz="2400" spc="-1" strike="noStrike">
                <a:solidFill>
                  <a:srgbClr val="000000"/>
                </a:solidFill>
                <a:latin typeface="Arial"/>
              </a:rPr>
              <a:t>= </a:t>
            </a:r>
            <a:r>
              <a:rPr b="1" lang="en-US" sz="2400" spc="-1" strike="noStrike">
                <a:solidFill>
                  <a:srgbClr val="000000"/>
                </a:solidFill>
                <a:latin typeface="Times New Roman"/>
              </a:rPr>
              <a:t>y</a:t>
            </a:r>
            <a:r>
              <a:rPr b="0" lang="en-US" sz="2400" spc="-1" strike="noStrike">
                <a:solidFill>
                  <a:srgbClr val="000000"/>
                </a:solidFill>
                <a:latin typeface="Arial"/>
              </a:rPr>
              <a:t>.</a:t>
            </a:r>
            <a:endParaRPr b="0" lang="en-US" sz="2400" spc="-1" strike="noStrike">
              <a:solidFill>
                <a:srgbClr val="000000"/>
              </a:solidFill>
              <a:latin typeface="Arial"/>
            </a:endParaRPr>
          </a:p>
          <a:p>
            <a:pPr lvl="1" marL="990720" indent="-533160">
              <a:lnSpc>
                <a:spcPct val="80000"/>
              </a:lnSpc>
              <a:spcBef>
                <a:spcPts val="479"/>
              </a:spcBef>
              <a:spcAft>
                <a:spcPts val="400"/>
              </a:spcAft>
              <a:buClr>
                <a:srgbClr val="0c7b9c"/>
              </a:buClr>
              <a:buFont typeface="Arial"/>
              <a:buAutoNum type="arabicPeriod"/>
            </a:pP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 </a:t>
            </a: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0" lang="en-US" sz="2400" spc="-1" strike="noStrike">
                <a:solidFill>
                  <a:srgbClr val="000000"/>
                </a:solidFill>
                <a:latin typeface="Arial"/>
              </a:rPr>
              <a:t>for all </a:t>
            </a:r>
            <a:r>
              <a:rPr b="1" lang="en-US" sz="2400" spc="-1" strike="noStrike">
                <a:solidFill>
                  <a:srgbClr val="000000"/>
                </a:solidFill>
                <a:latin typeface="Times New Roman"/>
              </a:rPr>
              <a:t>x</a:t>
            </a:r>
            <a:r>
              <a:rPr b="0" lang="en-US" sz="2400" spc="-1" strike="noStrike">
                <a:solidFill>
                  <a:srgbClr val="000000"/>
                </a:solidFill>
                <a:latin typeface="Arial"/>
              </a:rPr>
              <a:t> and </a:t>
            </a:r>
            <a:r>
              <a:rPr b="1" lang="en-US" sz="2400" spc="-1" strike="noStrike">
                <a:solidFill>
                  <a:srgbClr val="000000"/>
                </a:solidFill>
                <a:latin typeface="Times New Roman"/>
              </a:rPr>
              <a:t>y</a:t>
            </a:r>
            <a:r>
              <a:rPr b="0" lang="en-US" sz="2400" spc="-1" strike="noStrike">
                <a:solidFill>
                  <a:srgbClr val="000000"/>
                </a:solidFill>
                <a:latin typeface="Arial"/>
              </a:rPr>
              <a:t>. (Symmetry)</a:t>
            </a:r>
            <a:endParaRPr b="0" lang="en-US" sz="2400" spc="-1" strike="noStrike">
              <a:solidFill>
                <a:srgbClr val="000000"/>
              </a:solidFill>
              <a:latin typeface="Arial"/>
            </a:endParaRPr>
          </a:p>
          <a:p>
            <a:pPr lvl="1" marL="990720" indent="-533160">
              <a:lnSpc>
                <a:spcPct val="80000"/>
              </a:lnSpc>
              <a:spcBef>
                <a:spcPts val="479"/>
              </a:spcBef>
              <a:spcAft>
                <a:spcPts val="400"/>
              </a:spcAft>
              <a:buClr>
                <a:srgbClr val="0c7b9c"/>
              </a:buClr>
              <a:buFont typeface="Arial"/>
              <a:buAutoNum type="arabicPeriod"/>
            </a:pP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z</a:t>
            </a:r>
            <a:r>
              <a:rPr b="0" lang="en-US" sz="2400" spc="-1" strike="noStrike">
                <a:solidFill>
                  <a:srgbClr val="000000"/>
                </a:solidFill>
                <a:latin typeface="Times New Roman"/>
              </a:rPr>
              <a:t>) </a:t>
            </a:r>
            <a:r>
              <a:rPr b="0" lang="en-US" sz="2400" spc="-1" strike="noStrike">
                <a:solidFill>
                  <a:srgbClr val="000000"/>
                </a:solidFill>
                <a:latin typeface="Symbol"/>
              </a:rPr>
              <a:t></a:t>
            </a:r>
            <a:r>
              <a:rPr b="0" lang="en-US" sz="2400" spc="-1" strike="noStrike">
                <a:solidFill>
                  <a:srgbClr val="000000"/>
                </a:solidFill>
                <a:latin typeface="Times New Roman"/>
              </a:rPr>
              <a:t> </a:t>
            </a: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 </a:t>
            </a: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1" lang="en-US" sz="2400" spc="-1" strike="noStrike">
                <a:solidFill>
                  <a:srgbClr val="000000"/>
                </a:solidFill>
                <a:latin typeface="Times New Roman"/>
              </a:rPr>
              <a:t>z</a:t>
            </a:r>
            <a:r>
              <a:rPr b="0" lang="en-US" sz="2400" spc="-1" strike="noStrike">
                <a:solidFill>
                  <a:srgbClr val="000000"/>
                </a:solidFill>
                <a:latin typeface="Times New Roman"/>
              </a:rPr>
              <a:t>)</a:t>
            </a:r>
            <a:r>
              <a:rPr b="0" lang="en-US" sz="2400" spc="-1" strike="noStrike">
                <a:solidFill>
                  <a:srgbClr val="000000"/>
                </a:solidFill>
                <a:latin typeface="Arial"/>
              </a:rPr>
              <a:t>   for all points </a:t>
            </a:r>
            <a:r>
              <a:rPr b="1" lang="en-US" sz="2400" spc="-1" strike="noStrike">
                <a:solidFill>
                  <a:srgbClr val="000000"/>
                </a:solidFill>
                <a:latin typeface="Times New Roman"/>
              </a:rPr>
              <a:t>x</a:t>
            </a:r>
            <a:r>
              <a:rPr b="0" lang="en-US" sz="2400" spc="-1" strike="noStrike">
                <a:solidFill>
                  <a:srgbClr val="000000"/>
                </a:solidFill>
                <a:latin typeface="Arial"/>
              </a:rPr>
              <a:t>, </a:t>
            </a:r>
            <a:r>
              <a:rPr b="1" lang="en-US" sz="2400" spc="-1" strike="noStrike">
                <a:solidFill>
                  <a:srgbClr val="000000"/>
                </a:solidFill>
                <a:latin typeface="Times New Roman"/>
              </a:rPr>
              <a:t>y</a:t>
            </a:r>
            <a:r>
              <a:rPr b="0" lang="en-US" sz="2400" spc="-1" strike="noStrike">
                <a:solidFill>
                  <a:srgbClr val="000000"/>
                </a:solidFill>
                <a:latin typeface="Arial"/>
              </a:rPr>
              <a:t>, and </a:t>
            </a:r>
            <a:r>
              <a:rPr b="1" lang="en-US" sz="2400" spc="-1" strike="noStrike">
                <a:solidFill>
                  <a:srgbClr val="000000"/>
                </a:solidFill>
                <a:latin typeface="Times New Roman"/>
              </a:rPr>
              <a:t>z</a:t>
            </a:r>
            <a:r>
              <a:rPr b="0" lang="en-US" sz="2400" spc="-1" strike="noStrike">
                <a:solidFill>
                  <a:srgbClr val="000000"/>
                </a:solidFill>
                <a:latin typeface="Arial"/>
              </a:rPr>
              <a:t>.  </a:t>
            </a:r>
            <a:br/>
            <a:r>
              <a:rPr b="0" lang="en-US" sz="2400" spc="-1" strike="noStrike">
                <a:solidFill>
                  <a:srgbClr val="000000"/>
                </a:solidFill>
                <a:latin typeface="Arial"/>
              </a:rPr>
              <a:t>(Triangle Inequality)</a:t>
            </a:r>
            <a:endParaRPr b="0" lang="en-US" sz="2400" spc="-1" strike="noStrike">
              <a:solidFill>
                <a:srgbClr val="000000"/>
              </a:solidFill>
              <a:latin typeface="Arial"/>
            </a:endParaRPr>
          </a:p>
          <a:p>
            <a:pPr marL="990720" indent="-533160">
              <a:lnSpc>
                <a:spcPct val="80000"/>
              </a:lnSpc>
              <a:spcBef>
                <a:spcPts val="241"/>
              </a:spcBef>
              <a:spcAft>
                <a:spcPts val="400"/>
              </a:spcAft>
              <a:tabLst>
                <a:tab algn="l" pos="0"/>
              </a:tabLst>
            </a:pPr>
            <a:endParaRPr b="0" lang="en-US" sz="2400" spc="-1" strike="noStrike">
              <a:solidFill>
                <a:srgbClr val="000000"/>
              </a:solidFill>
              <a:latin typeface="Arial"/>
            </a:endParaRPr>
          </a:p>
          <a:p>
            <a:pPr marL="533520" indent="-533160">
              <a:lnSpc>
                <a:spcPct val="80000"/>
              </a:lnSpc>
              <a:spcBef>
                <a:spcPts val="479"/>
              </a:spcBef>
              <a:spcAft>
                <a:spcPts val="400"/>
              </a:spcAft>
              <a:tabLst>
                <a:tab algn="l" pos="0"/>
              </a:tabLst>
            </a:pPr>
            <a:r>
              <a:rPr b="0" lang="en-US" sz="2400" spc="-1" strike="noStrike">
                <a:solidFill>
                  <a:srgbClr val="000000"/>
                </a:solidFill>
                <a:latin typeface="Arial"/>
              </a:rPr>
              <a:t>	</a:t>
            </a:r>
            <a:r>
              <a:rPr b="0" lang="en-US" sz="2400" spc="-1" strike="noStrike">
                <a:solidFill>
                  <a:srgbClr val="000000"/>
                </a:solidFill>
                <a:latin typeface="Arial"/>
              </a:rPr>
              <a:t>where </a:t>
            </a:r>
            <a:r>
              <a:rPr b="0" i="1" lang="en-US" sz="2400" spc="-1" strike="noStrike">
                <a:solidFill>
                  <a:srgbClr val="000000"/>
                </a:solidFill>
                <a:latin typeface="Times New Roman"/>
              </a:rPr>
              <a:t>d</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a:t>
            </a:r>
            <a:r>
              <a:rPr b="0" lang="en-US" sz="2400" spc="-1" strike="noStrike">
                <a:solidFill>
                  <a:srgbClr val="000000"/>
                </a:solidFill>
                <a:latin typeface="Arial"/>
              </a:rPr>
              <a:t> is the distance (dissimilarity) between points (data objects), </a:t>
            </a:r>
            <a:r>
              <a:rPr b="1" lang="en-US" sz="2400" spc="-1" strike="noStrike">
                <a:solidFill>
                  <a:srgbClr val="000000"/>
                </a:solidFill>
                <a:latin typeface="Times New Roman"/>
              </a:rPr>
              <a:t>x</a:t>
            </a:r>
            <a:r>
              <a:rPr b="0" lang="en-US" sz="2400" spc="-1" strike="noStrike">
                <a:solidFill>
                  <a:srgbClr val="000000"/>
                </a:solidFill>
                <a:latin typeface="Arial"/>
              </a:rPr>
              <a:t> and </a:t>
            </a:r>
            <a:r>
              <a:rPr b="1" lang="en-US" sz="2400" spc="-1" strike="noStrike">
                <a:solidFill>
                  <a:srgbClr val="000000"/>
                </a:solidFill>
                <a:latin typeface="Times New Roman"/>
              </a:rPr>
              <a:t>y</a:t>
            </a:r>
            <a:r>
              <a:rPr b="0" lang="en-US" sz="2400" spc="-1" strike="noStrike">
                <a:solidFill>
                  <a:srgbClr val="000000"/>
                </a:solidFill>
                <a:latin typeface="Arial"/>
              </a:rPr>
              <a:t>.</a:t>
            </a:r>
            <a:endParaRPr b="0" lang="en-US" sz="2400" spc="-1" strike="noStrike">
              <a:solidFill>
                <a:srgbClr val="000000"/>
              </a:solidFill>
              <a:latin typeface="Arial"/>
            </a:endParaRPr>
          </a:p>
          <a:p>
            <a:pPr marL="533520" indent="-533160">
              <a:lnSpc>
                <a:spcPct val="80000"/>
              </a:lnSpc>
              <a:spcBef>
                <a:spcPts val="281"/>
              </a:spcBef>
              <a:spcAft>
                <a:spcPts val="400"/>
              </a:spcAft>
              <a:tabLst>
                <a:tab algn="l" pos="0"/>
              </a:tabLst>
            </a:pPr>
            <a:endParaRPr b="0" lang="en-US" sz="2400" spc="-1" strike="noStrike">
              <a:solidFill>
                <a:srgbClr val="000000"/>
              </a:solidFill>
              <a:latin typeface="Arial"/>
            </a:endParaRPr>
          </a:p>
          <a:p>
            <a:pPr marL="533520" indent="-533160">
              <a:lnSpc>
                <a:spcPct val="80000"/>
              </a:lnSpc>
              <a:spcBef>
                <a:spcPts val="56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A distance that satisfies these properties is a </a:t>
            </a:r>
            <a:r>
              <a:rPr b="0" lang="en-US" sz="2800" spc="-1" strike="noStrike">
                <a:solidFill>
                  <a:srgbClr val="ff0000"/>
                </a:solidFill>
                <a:latin typeface="Arial"/>
              </a:rPr>
              <a:t>metric</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Common Properties of a Similarity</a:t>
            </a:r>
            <a:endParaRPr b="0" lang="en-US" sz="3200" spc="-1" strike="noStrike">
              <a:solidFill>
                <a:srgbClr val="000000"/>
              </a:solidFill>
              <a:latin typeface="Arial"/>
            </a:endParaRPr>
          </a:p>
        </p:txBody>
      </p:sp>
      <p:sp>
        <p:nvSpPr>
          <p:cNvPr id="325" name="Rectangle 3"/>
          <p:cNvSpPr txBox="1"/>
          <p:nvPr/>
        </p:nvSpPr>
        <p:spPr>
          <a:xfrm>
            <a:off x="639720" y="1143000"/>
            <a:ext cx="8000640" cy="5106600"/>
          </a:xfrm>
          <a:prstGeom prst="rect">
            <a:avLst/>
          </a:prstGeom>
          <a:noFill/>
          <a:ln w="0">
            <a:noFill/>
          </a:ln>
        </p:spPr>
        <p:txBody>
          <a:bodyPr lIns="90360" rIns="90360" tIns="44280" bIns="44280">
            <a:noAutofit/>
          </a:bodyPr>
          <a:p>
            <a:pPr marL="533520" indent="-533160">
              <a:lnSpc>
                <a:spcPct val="90000"/>
              </a:lnSpc>
              <a:spcBef>
                <a:spcPts val="561"/>
              </a:spcBef>
              <a:spcAft>
                <a:spcPts val="400"/>
              </a:spcAft>
              <a:buClr>
                <a:srgbClr val="0c7b9c"/>
              </a:buClr>
              <a:buSzPct val="75000"/>
              <a:buFont typeface="Monotype Sorts" charset="2"/>
              <a:buChar char=""/>
            </a:pPr>
            <a:r>
              <a:rPr b="0" lang="en-US" sz="2800" spc="-1" strike="noStrike">
                <a:solidFill>
                  <a:srgbClr val="000000"/>
                </a:solidFill>
                <a:latin typeface="Arial"/>
              </a:rPr>
              <a:t>Similarities, also have some well known properties.</a:t>
            </a:r>
            <a:endParaRPr b="0" lang="en-US" sz="2800" spc="-1" strike="noStrike">
              <a:solidFill>
                <a:srgbClr val="000000"/>
              </a:solidFill>
              <a:latin typeface="Arial"/>
            </a:endParaRPr>
          </a:p>
          <a:p>
            <a:pPr>
              <a:lnSpc>
                <a:spcPct val="90000"/>
              </a:lnSpc>
              <a:spcBef>
                <a:spcPts val="281"/>
              </a:spcBef>
              <a:spcAft>
                <a:spcPts val="400"/>
              </a:spcAft>
            </a:pPr>
            <a:endParaRPr b="0" lang="en-US" sz="2800" spc="-1" strike="noStrike">
              <a:solidFill>
                <a:srgbClr val="000000"/>
              </a:solidFill>
              <a:latin typeface="Arial"/>
            </a:endParaRPr>
          </a:p>
          <a:p>
            <a:pPr lvl="1" marL="990720" indent="-533160">
              <a:lnSpc>
                <a:spcPct val="90000"/>
              </a:lnSpc>
              <a:spcBef>
                <a:spcPts val="479"/>
              </a:spcBef>
              <a:spcAft>
                <a:spcPts val="400"/>
              </a:spcAft>
              <a:buClr>
                <a:srgbClr val="0c7b9c"/>
              </a:buClr>
              <a:buFont typeface="Arial"/>
              <a:buAutoNum type="arabicPeriod"/>
            </a:pPr>
            <a:r>
              <a:rPr b="0" i="1" lang="en-US" sz="2400" spc="-1" strike="noStrike">
                <a:solidFill>
                  <a:srgbClr val="000000"/>
                </a:solidFill>
                <a:latin typeface="Times New Roman"/>
              </a:rPr>
              <a:t>s</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 1 </a:t>
            </a:r>
            <a:r>
              <a:rPr b="0" lang="en-US" sz="2400" spc="-1" strike="noStrike">
                <a:solidFill>
                  <a:srgbClr val="000000"/>
                </a:solidFill>
                <a:latin typeface="Arial"/>
              </a:rPr>
              <a:t>(or maximum similarity) only if </a:t>
            </a:r>
            <a:r>
              <a:rPr b="1" lang="en-US" sz="2400" spc="-1" strike="noStrike">
                <a:solidFill>
                  <a:srgbClr val="000000"/>
                </a:solidFill>
                <a:latin typeface="Times New Roman"/>
              </a:rPr>
              <a:t>x</a:t>
            </a:r>
            <a:r>
              <a:rPr b="0" lang="en-US" sz="2400" spc="-1" strike="noStrike">
                <a:solidFill>
                  <a:srgbClr val="000000"/>
                </a:solidFill>
                <a:latin typeface="Arial"/>
              </a:rPr>
              <a:t> </a:t>
            </a:r>
            <a:r>
              <a:rPr b="0" i="1" lang="en-US" sz="2400" spc="-1" strike="noStrike">
                <a:solidFill>
                  <a:srgbClr val="000000"/>
                </a:solidFill>
                <a:latin typeface="Arial"/>
              </a:rPr>
              <a:t>= </a:t>
            </a:r>
            <a:r>
              <a:rPr b="1" lang="en-US" sz="2400" spc="-1" strike="noStrike">
                <a:solidFill>
                  <a:srgbClr val="000000"/>
                </a:solidFill>
                <a:latin typeface="Times New Roman"/>
              </a:rPr>
              <a:t>y</a:t>
            </a:r>
            <a:r>
              <a:rPr b="0" lang="en-US" sz="2400" spc="-1" strike="noStrike">
                <a:solidFill>
                  <a:srgbClr val="000000"/>
                </a:solidFill>
                <a:latin typeface="Arial"/>
              </a:rPr>
              <a:t>. </a:t>
            </a:r>
            <a:br/>
            <a:r>
              <a:rPr b="0" lang="en-US" sz="1800" spc="-1" strike="noStrike">
                <a:solidFill>
                  <a:srgbClr val="000000"/>
                </a:solidFill>
                <a:latin typeface="Arial"/>
              </a:rPr>
              <a:t>(does not always hold, e.g., cosine)</a:t>
            </a:r>
            <a:endParaRPr b="0" lang="en-US" sz="1800" spc="-1" strike="noStrike">
              <a:solidFill>
                <a:srgbClr val="000000"/>
              </a:solidFill>
              <a:latin typeface="Arial"/>
            </a:endParaRPr>
          </a:p>
          <a:p>
            <a:pPr lvl="1" marL="990720" indent="-533160">
              <a:lnSpc>
                <a:spcPct val="90000"/>
              </a:lnSpc>
              <a:spcBef>
                <a:spcPts val="479"/>
              </a:spcBef>
              <a:spcAft>
                <a:spcPts val="400"/>
              </a:spcAft>
              <a:buClr>
                <a:srgbClr val="0c7b9c"/>
              </a:buClr>
              <a:buFont typeface="Arial"/>
              <a:buAutoNum type="arabicPeriod"/>
            </a:pPr>
            <a:r>
              <a:rPr b="0" i="1" lang="en-US" sz="2400" spc="-1" strike="noStrike">
                <a:solidFill>
                  <a:srgbClr val="000000"/>
                </a:solidFill>
                <a:latin typeface="Times New Roman"/>
              </a:rPr>
              <a:t>s</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 </a:t>
            </a:r>
            <a:r>
              <a:rPr b="0" i="1" lang="en-US" sz="2400" spc="-1" strike="noStrike">
                <a:solidFill>
                  <a:srgbClr val="000000"/>
                </a:solidFill>
                <a:latin typeface="Times New Roman"/>
              </a:rPr>
              <a:t>s</a:t>
            </a:r>
            <a:r>
              <a:rPr b="0" lang="en-US" sz="2400" spc="-1" strike="noStrike">
                <a:solidFill>
                  <a:srgbClr val="000000"/>
                </a:solidFill>
                <a:latin typeface="Times New Roman"/>
              </a:rPr>
              <a:t>(</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1" lang="en-US" sz="2400" spc="-1" strike="noStrike">
                <a:solidFill>
                  <a:srgbClr val="000000"/>
                </a:solidFill>
                <a:latin typeface="Times New Roman"/>
              </a:rPr>
              <a:t>x</a:t>
            </a:r>
            <a:r>
              <a:rPr b="0" lang="en-US" sz="2400" spc="-1" strike="noStrike">
                <a:solidFill>
                  <a:srgbClr val="000000"/>
                </a:solidFill>
                <a:latin typeface="Times New Roman"/>
              </a:rPr>
              <a:t>)</a:t>
            </a:r>
            <a:r>
              <a:rPr b="0" lang="en-US" sz="2400" spc="-1" strike="noStrike">
                <a:solidFill>
                  <a:srgbClr val="000000"/>
                </a:solidFill>
                <a:latin typeface="Arial"/>
              </a:rPr>
              <a:t>   for all </a:t>
            </a:r>
            <a:r>
              <a:rPr b="1" lang="en-US" sz="2400" spc="-1" strike="noStrike">
                <a:solidFill>
                  <a:srgbClr val="000000"/>
                </a:solidFill>
                <a:latin typeface="Times New Roman"/>
              </a:rPr>
              <a:t>x</a:t>
            </a:r>
            <a:r>
              <a:rPr b="0" lang="en-US" sz="2400" spc="-1" strike="noStrike">
                <a:solidFill>
                  <a:srgbClr val="000000"/>
                </a:solidFill>
                <a:latin typeface="Arial"/>
              </a:rPr>
              <a:t> and </a:t>
            </a:r>
            <a:r>
              <a:rPr b="1" lang="en-US" sz="2400" spc="-1" strike="noStrike">
                <a:solidFill>
                  <a:srgbClr val="000000"/>
                </a:solidFill>
                <a:latin typeface="Times New Roman"/>
              </a:rPr>
              <a:t>y</a:t>
            </a:r>
            <a:r>
              <a:rPr b="0" lang="en-US" sz="2400" spc="-1" strike="noStrike">
                <a:solidFill>
                  <a:srgbClr val="000000"/>
                </a:solidFill>
                <a:latin typeface="Arial"/>
              </a:rPr>
              <a:t>. (Symmetry)</a:t>
            </a:r>
            <a:br/>
            <a:r>
              <a:rPr b="0" lang="en-US" sz="2400" spc="-1" strike="noStrike">
                <a:solidFill>
                  <a:srgbClr val="000000"/>
                </a:solidFill>
                <a:latin typeface="Arial"/>
              </a:rPr>
              <a:t> </a:t>
            </a:r>
            <a:endParaRPr b="0" lang="en-US" sz="2400" spc="-1" strike="noStrike">
              <a:solidFill>
                <a:srgbClr val="000000"/>
              </a:solidFill>
              <a:latin typeface="Arial"/>
            </a:endParaRPr>
          </a:p>
          <a:p>
            <a:pPr marL="533520" indent="-533160">
              <a:lnSpc>
                <a:spcPct val="90000"/>
              </a:lnSpc>
              <a:spcBef>
                <a:spcPts val="479"/>
              </a:spcBef>
              <a:spcAft>
                <a:spcPts val="400"/>
              </a:spcAft>
              <a:tabLst>
                <a:tab algn="l" pos="0"/>
              </a:tabLst>
            </a:pPr>
            <a:r>
              <a:rPr b="0" lang="en-US" sz="2400" spc="-1" strike="noStrike">
                <a:solidFill>
                  <a:srgbClr val="000000"/>
                </a:solidFill>
                <a:latin typeface="Arial"/>
              </a:rPr>
              <a:t>	</a:t>
            </a:r>
            <a:r>
              <a:rPr b="0" lang="en-US" sz="2400" spc="-1" strike="noStrike">
                <a:solidFill>
                  <a:srgbClr val="000000"/>
                </a:solidFill>
                <a:latin typeface="Arial"/>
              </a:rPr>
              <a:t>where </a:t>
            </a:r>
            <a:r>
              <a:rPr b="0" i="1" lang="en-US" sz="2400" spc="-1" strike="noStrike">
                <a:solidFill>
                  <a:srgbClr val="000000"/>
                </a:solidFill>
                <a:latin typeface="Times New Roman"/>
              </a:rPr>
              <a:t>s</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 </a:t>
            </a:r>
            <a:r>
              <a:rPr b="0" lang="en-US" sz="2400" spc="-1" strike="noStrike">
                <a:solidFill>
                  <a:srgbClr val="000000"/>
                </a:solidFill>
                <a:latin typeface="Arial"/>
              </a:rPr>
              <a:t>is the similarity between points (data objects), </a:t>
            </a:r>
            <a:r>
              <a:rPr b="1" lang="en-US" sz="2400" spc="-1" strike="noStrike">
                <a:solidFill>
                  <a:srgbClr val="000000"/>
                </a:solidFill>
                <a:latin typeface="Times New Roman"/>
              </a:rPr>
              <a:t>x</a:t>
            </a:r>
            <a:r>
              <a:rPr b="0" lang="en-US" sz="2400" spc="-1" strike="noStrike">
                <a:solidFill>
                  <a:srgbClr val="000000"/>
                </a:solidFill>
                <a:latin typeface="Arial"/>
              </a:rPr>
              <a:t> and </a:t>
            </a:r>
            <a:r>
              <a:rPr b="1" lang="en-US" sz="2400" spc="-1" strike="noStrike">
                <a:solidFill>
                  <a:srgbClr val="000000"/>
                </a:solidFill>
                <a:latin typeface="Times New Roman"/>
              </a:rPr>
              <a:t>y</a:t>
            </a:r>
            <a:r>
              <a:rPr b="0" lang="en-US" sz="2400" spc="-1" strike="noStrike">
                <a:solidFill>
                  <a:srgbClr val="000000"/>
                </a:solidFill>
                <a:latin typeface="Arial"/>
              </a:rPr>
              <a:t>.</a:t>
            </a:r>
            <a:endParaRPr b="0" lang="en-US" sz="2400" spc="-1" strike="noStrike">
              <a:solidFill>
                <a:srgbClr val="000000"/>
              </a:solidFill>
              <a:latin typeface="Arial"/>
            </a:endParaRPr>
          </a:p>
          <a:p>
            <a:pPr marL="533520" indent="-533160">
              <a:lnSpc>
                <a:spcPct val="90000"/>
              </a:lnSpc>
              <a:spcBef>
                <a:spcPts val="281"/>
              </a:spcBef>
              <a:spcAft>
                <a:spcPts val="400"/>
              </a:spcAft>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Similarity Between Binary Vectors</a:t>
            </a:r>
            <a:endParaRPr b="0" lang="en-US" sz="3200" spc="-1" strike="noStrike">
              <a:solidFill>
                <a:srgbClr val="000000"/>
              </a:solidFill>
              <a:latin typeface="Arial"/>
            </a:endParaRPr>
          </a:p>
        </p:txBody>
      </p:sp>
      <p:sp>
        <p:nvSpPr>
          <p:cNvPr id="327" name="Rectangle 3"/>
          <p:cNvSpPr txBox="1"/>
          <p:nvPr/>
        </p:nvSpPr>
        <p:spPr>
          <a:xfrm>
            <a:off x="639720" y="1143000"/>
            <a:ext cx="8000640" cy="5106600"/>
          </a:xfrm>
          <a:prstGeom prst="rect">
            <a:avLst/>
          </a:prstGeom>
          <a:noFill/>
          <a:ln w="0">
            <a:noFill/>
          </a:ln>
        </p:spPr>
        <p:txBody>
          <a:bodyPr lIns="90360" rIns="90360" tIns="44280" bIns="44280">
            <a:noAutofit/>
          </a:bodyPr>
          <a:p>
            <a:pPr marL="533520" indent="-533160">
              <a:lnSpc>
                <a:spcPct val="80000"/>
              </a:lnSpc>
              <a:spcBef>
                <a:spcPts val="439"/>
              </a:spcBef>
              <a:spcAft>
                <a:spcPts val="400"/>
              </a:spcAft>
              <a:buClr>
                <a:srgbClr val="0c7b9c"/>
              </a:buClr>
              <a:buSzPct val="75000"/>
              <a:buFont typeface="Monotype Sorts" charset="2"/>
              <a:buChar char=""/>
              <a:tabLst>
                <a:tab algn="l" pos="914400"/>
                <a:tab algn="l" pos="1371600"/>
              </a:tabLst>
            </a:pPr>
            <a:r>
              <a:rPr b="0" lang="en-US" sz="2200" spc="-1" strike="noStrike">
                <a:solidFill>
                  <a:srgbClr val="000000"/>
                </a:solidFill>
                <a:latin typeface="Arial"/>
              </a:rPr>
              <a:t>Common situation is that objects, </a:t>
            </a:r>
            <a:r>
              <a:rPr b="1" lang="en-US" sz="2200" spc="-1" strike="noStrike">
                <a:solidFill>
                  <a:srgbClr val="000000"/>
                </a:solidFill>
                <a:latin typeface="Times New Roman"/>
              </a:rPr>
              <a:t>x</a:t>
            </a:r>
            <a:r>
              <a:rPr b="0" lang="en-US" sz="2200" spc="-1" strike="noStrike">
                <a:solidFill>
                  <a:srgbClr val="000000"/>
                </a:solidFill>
                <a:latin typeface="Arial"/>
              </a:rPr>
              <a:t> and </a:t>
            </a:r>
            <a:r>
              <a:rPr b="1" lang="en-US" sz="2200" spc="-1" strike="noStrike">
                <a:solidFill>
                  <a:srgbClr val="000000"/>
                </a:solidFill>
                <a:latin typeface="Times New Roman"/>
              </a:rPr>
              <a:t>y</a:t>
            </a:r>
            <a:r>
              <a:rPr b="0" lang="en-US" sz="2200" spc="-1" strike="noStrike">
                <a:solidFill>
                  <a:srgbClr val="000000"/>
                </a:solidFill>
                <a:latin typeface="Arial"/>
              </a:rPr>
              <a:t>, have only binary attributes</a:t>
            </a:r>
            <a:endParaRPr b="0" lang="en-US" sz="2200" spc="-1" strike="noStrike">
              <a:solidFill>
                <a:srgbClr val="000000"/>
              </a:solidFill>
              <a:latin typeface="Arial"/>
            </a:endParaRPr>
          </a:p>
          <a:p>
            <a:endParaRPr b="0" lang="en-US" sz="2200" spc="-1" strike="noStrike">
              <a:solidFill>
                <a:srgbClr val="000000"/>
              </a:solidFill>
              <a:latin typeface="Arial"/>
            </a:endParaRPr>
          </a:p>
          <a:p>
            <a:pPr marL="533520" indent="-533160">
              <a:lnSpc>
                <a:spcPct val="80000"/>
              </a:lnSpc>
              <a:spcBef>
                <a:spcPts val="439"/>
              </a:spcBef>
              <a:spcAft>
                <a:spcPts val="400"/>
              </a:spcAft>
              <a:buClr>
                <a:srgbClr val="0c7b9c"/>
              </a:buClr>
              <a:buSzPct val="75000"/>
              <a:buFont typeface="Monotype Sorts" charset="2"/>
              <a:buChar char=""/>
              <a:tabLst>
                <a:tab algn="l" pos="914400"/>
                <a:tab algn="l" pos="1371600"/>
              </a:tabLst>
            </a:pPr>
            <a:r>
              <a:rPr b="0" lang="en-US" sz="2200" spc="-1" strike="noStrike">
                <a:solidFill>
                  <a:srgbClr val="000000"/>
                </a:solidFill>
                <a:latin typeface="Arial"/>
              </a:rPr>
              <a:t>Compute similarities using the following quantities</a:t>
            </a:r>
            <a:endParaRPr b="0" lang="en-US" sz="2200" spc="-1" strike="noStrike">
              <a:solidFill>
                <a:srgbClr val="000000"/>
              </a:solidFill>
              <a:latin typeface="Arial"/>
            </a:endParaRPr>
          </a:p>
          <a:p>
            <a:pPr marL="533520" indent="-533160">
              <a:lnSpc>
                <a:spcPct val="80000"/>
              </a:lnSpc>
              <a:spcBef>
                <a:spcPts val="439"/>
              </a:spcBef>
              <a:spcAft>
                <a:spcPts val="400"/>
              </a:spcAft>
              <a:tabLst>
                <a:tab algn="l" pos="0"/>
              </a:tabLst>
            </a:pPr>
            <a:r>
              <a:rPr b="0" lang="en-US" sz="2200" spc="-1" strike="noStrike">
                <a:solidFill>
                  <a:srgbClr val="000000"/>
                </a:solidFill>
                <a:latin typeface="cmmi10"/>
              </a:rPr>
              <a:t>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01</a:t>
            </a:r>
            <a:r>
              <a:rPr b="0" lang="en-US" sz="2000" spc="-1" strike="noStrike">
                <a:solidFill>
                  <a:srgbClr val="000000"/>
                </a:solidFill>
                <a:latin typeface="Arial"/>
              </a:rPr>
              <a:t> = the number of attributes where </a:t>
            </a:r>
            <a:r>
              <a:rPr b="1" lang="en-US" sz="2000" spc="-1" strike="noStrike">
                <a:solidFill>
                  <a:srgbClr val="000000"/>
                </a:solidFill>
                <a:latin typeface="Times New Roman"/>
              </a:rPr>
              <a:t>x</a:t>
            </a:r>
            <a:r>
              <a:rPr b="0" lang="en-US" sz="2000" spc="-1" strike="noStrike">
                <a:solidFill>
                  <a:srgbClr val="000000"/>
                </a:solidFill>
                <a:latin typeface="Arial"/>
              </a:rPr>
              <a:t> was 0 and </a:t>
            </a:r>
            <a:r>
              <a:rPr b="1" lang="en-US" sz="2000" spc="-1" strike="noStrike">
                <a:solidFill>
                  <a:srgbClr val="000000"/>
                </a:solidFill>
                <a:latin typeface="Times New Roman"/>
              </a:rPr>
              <a:t>y</a:t>
            </a:r>
            <a:r>
              <a:rPr b="0" lang="en-US" sz="2000" spc="-1" strike="noStrike">
                <a:solidFill>
                  <a:srgbClr val="000000"/>
                </a:solidFill>
                <a:latin typeface="Arial"/>
              </a:rPr>
              <a:t> was 1</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10</a:t>
            </a:r>
            <a:r>
              <a:rPr b="0" lang="en-US" sz="2000" spc="-1" strike="noStrike" baseline="-25000">
                <a:solidFill>
                  <a:srgbClr val="000000"/>
                </a:solidFill>
                <a:latin typeface="Arial"/>
              </a:rPr>
              <a:t> </a:t>
            </a:r>
            <a:r>
              <a:rPr b="0" lang="en-US" sz="2000" spc="-1" strike="noStrike">
                <a:solidFill>
                  <a:srgbClr val="000000"/>
                </a:solidFill>
                <a:latin typeface="Arial"/>
              </a:rPr>
              <a:t>= the number of attributes where </a:t>
            </a:r>
            <a:r>
              <a:rPr b="1" lang="en-US" sz="2000" spc="-1" strike="noStrike">
                <a:solidFill>
                  <a:srgbClr val="000000"/>
                </a:solidFill>
                <a:latin typeface="Times New Roman"/>
              </a:rPr>
              <a:t>x</a:t>
            </a:r>
            <a:r>
              <a:rPr b="0" lang="en-US" sz="2000" spc="-1" strike="noStrike">
                <a:solidFill>
                  <a:srgbClr val="000000"/>
                </a:solidFill>
                <a:latin typeface="Arial"/>
              </a:rPr>
              <a:t> was 1 and </a:t>
            </a:r>
            <a:r>
              <a:rPr b="1" lang="en-US" sz="2000" spc="-1" strike="noStrike">
                <a:solidFill>
                  <a:srgbClr val="000000"/>
                </a:solidFill>
                <a:latin typeface="Times New Roman"/>
              </a:rPr>
              <a:t>y</a:t>
            </a:r>
            <a:r>
              <a:rPr b="0" i="1" lang="en-US" sz="2000" spc="-1" strike="noStrike">
                <a:solidFill>
                  <a:srgbClr val="000000"/>
                </a:solidFill>
                <a:latin typeface="Arial"/>
              </a:rPr>
              <a:t> </a:t>
            </a:r>
            <a:r>
              <a:rPr b="0" lang="en-US" sz="2000" spc="-1" strike="noStrike">
                <a:solidFill>
                  <a:srgbClr val="000000"/>
                </a:solidFill>
                <a:latin typeface="Arial"/>
              </a:rPr>
              <a:t>was 0</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00</a:t>
            </a:r>
            <a:r>
              <a:rPr b="0" lang="en-US" sz="2000" spc="-1" strike="noStrike">
                <a:solidFill>
                  <a:srgbClr val="000000"/>
                </a:solidFill>
                <a:latin typeface="Arial"/>
              </a:rPr>
              <a:t> = the number of attributes where </a:t>
            </a:r>
            <a:r>
              <a:rPr b="1" lang="en-US" sz="2000" spc="-1" strike="noStrike">
                <a:solidFill>
                  <a:srgbClr val="000000"/>
                </a:solidFill>
                <a:latin typeface="Times New Roman"/>
              </a:rPr>
              <a:t>x</a:t>
            </a:r>
            <a:r>
              <a:rPr b="0" lang="en-US" sz="2000" spc="-1" strike="noStrike">
                <a:solidFill>
                  <a:srgbClr val="000000"/>
                </a:solidFill>
                <a:latin typeface="Arial"/>
              </a:rPr>
              <a:t> was 0 and </a:t>
            </a:r>
            <a:r>
              <a:rPr b="1" lang="en-US" sz="2000" spc="-1" strike="noStrike">
                <a:solidFill>
                  <a:srgbClr val="000000"/>
                </a:solidFill>
                <a:latin typeface="Times New Roman"/>
              </a:rPr>
              <a:t>y</a:t>
            </a:r>
            <a:r>
              <a:rPr b="0" lang="en-US" sz="2000" spc="-1" strike="noStrike">
                <a:solidFill>
                  <a:srgbClr val="000000"/>
                </a:solidFill>
                <a:latin typeface="Arial"/>
              </a:rPr>
              <a:t> was 0</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11</a:t>
            </a:r>
            <a:r>
              <a:rPr b="0" lang="en-US" sz="2000" spc="-1" strike="noStrike">
                <a:solidFill>
                  <a:srgbClr val="000000"/>
                </a:solidFill>
                <a:latin typeface="Arial"/>
              </a:rPr>
              <a:t> = the number of attributes where </a:t>
            </a:r>
            <a:r>
              <a:rPr b="1" lang="en-US" sz="2000" spc="-1" strike="noStrike">
                <a:solidFill>
                  <a:srgbClr val="000000"/>
                </a:solidFill>
                <a:latin typeface="Times New Roman"/>
              </a:rPr>
              <a:t>x</a:t>
            </a:r>
            <a:r>
              <a:rPr b="0" lang="en-US" sz="2000" spc="-1" strike="noStrike">
                <a:solidFill>
                  <a:srgbClr val="000000"/>
                </a:solidFill>
                <a:latin typeface="Arial"/>
              </a:rPr>
              <a:t> was 1 and </a:t>
            </a:r>
            <a:r>
              <a:rPr b="1" lang="en-US" sz="2000" spc="-1" strike="noStrike">
                <a:solidFill>
                  <a:srgbClr val="000000"/>
                </a:solidFill>
                <a:latin typeface="Times New Roman"/>
              </a:rPr>
              <a:t>y</a:t>
            </a:r>
            <a:r>
              <a:rPr b="0" lang="en-US" sz="2000" spc="-1" strike="noStrike">
                <a:solidFill>
                  <a:srgbClr val="000000"/>
                </a:solidFill>
                <a:latin typeface="Arial"/>
              </a:rPr>
              <a:t> was 1</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endParaRPr b="0" lang="en-US" sz="2000" spc="-1" strike="noStrike">
              <a:solidFill>
                <a:srgbClr val="000000"/>
              </a:solidFill>
              <a:latin typeface="Arial"/>
            </a:endParaRPr>
          </a:p>
          <a:p>
            <a:pPr marL="533520" indent="-533160">
              <a:lnSpc>
                <a:spcPct val="80000"/>
              </a:lnSpc>
              <a:spcBef>
                <a:spcPts val="400"/>
              </a:spcBef>
              <a:spcAft>
                <a:spcPts val="400"/>
              </a:spcAft>
              <a:buClr>
                <a:srgbClr val="0c7b9c"/>
              </a:buClr>
              <a:buSzPct val="75000"/>
              <a:buFont typeface="Monotype Sorts" charset="2"/>
              <a:buChar char=""/>
              <a:tabLst>
                <a:tab algn="l" pos="914400"/>
                <a:tab algn="l" pos="1371600"/>
              </a:tabLst>
            </a:pPr>
            <a:r>
              <a:rPr b="0" lang="en-US" sz="2000" spc="-1" strike="noStrike">
                <a:solidFill>
                  <a:srgbClr val="000000"/>
                </a:solidFill>
                <a:latin typeface="Arial"/>
              </a:rPr>
              <a:t>Simple Matching and Jaccard Coefficients </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lang="en-US" sz="2000" spc="-1" strike="noStrike">
                <a:solidFill>
                  <a:srgbClr val="000000"/>
                </a:solidFill>
                <a:latin typeface="Arial"/>
              </a:rPr>
              <a:t>SMC </a:t>
            </a:r>
            <a:r>
              <a:rPr b="0" lang="en-US" sz="2000" spc="-1" strike="noStrike">
                <a:solidFill>
                  <a:srgbClr val="000000"/>
                </a:solidFill>
                <a:latin typeface="Arial"/>
              </a:rPr>
              <a:t>	</a:t>
            </a:r>
            <a:r>
              <a:rPr b="0" lang="en-US" sz="2000" spc="-1" strike="noStrike">
                <a:solidFill>
                  <a:srgbClr val="000000"/>
                </a:solidFill>
                <a:latin typeface="Arial"/>
              </a:rPr>
              <a:t>=  number of matches / number of attributes </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Times New Roman"/>
              </a:rPr>
              <a:t>(</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11</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00</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01</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10</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11</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00</a:t>
            </a:r>
            <a:r>
              <a:rPr b="0" lang="en-US" sz="2000" spc="-1" strike="noStrike">
                <a:solidFill>
                  <a:srgbClr val="000000"/>
                </a:solidFill>
                <a:latin typeface="Times New Roman"/>
              </a:rPr>
              <a:t>)</a:t>
            </a:r>
            <a:endParaRPr b="0" lang="en-US" sz="2000" spc="-1" strike="noStrike">
              <a:solidFill>
                <a:srgbClr val="000000"/>
              </a:solidFill>
              <a:latin typeface="Arial"/>
            </a:endParaRPr>
          </a:p>
          <a:p>
            <a:pPr marL="533520" indent="-533160">
              <a:lnSpc>
                <a:spcPct val="80000"/>
              </a:lnSpc>
              <a:spcBef>
                <a:spcPts val="241"/>
              </a:spcBef>
              <a:spcAft>
                <a:spcPts val="400"/>
              </a:spcAft>
              <a:tabLst>
                <a:tab algn="l" pos="0"/>
              </a:tabLst>
            </a:pP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lang="en-US" sz="2000" spc="-1" strike="noStrike">
                <a:solidFill>
                  <a:srgbClr val="000000"/>
                </a:solidFill>
                <a:latin typeface="Arial"/>
              </a:rPr>
              <a:t>J </a:t>
            </a:r>
            <a:r>
              <a:rPr b="0" lang="en-US" sz="2000" spc="-1" strike="noStrike">
                <a:solidFill>
                  <a:srgbClr val="000000"/>
                </a:solidFill>
                <a:latin typeface="Arial"/>
              </a:rPr>
              <a:t>	</a:t>
            </a:r>
            <a:r>
              <a:rPr b="0" lang="en-US" sz="2000" spc="-1" strike="noStrike">
                <a:solidFill>
                  <a:srgbClr val="000000"/>
                </a:solidFill>
                <a:latin typeface="Arial"/>
              </a:rPr>
              <a:t>= number of 11 matches / number of non-zero attributes</a:t>
            </a:r>
            <a:endParaRPr b="0" lang="en-US" sz="2000" spc="-1" strike="noStrike">
              <a:solidFill>
                <a:srgbClr val="000000"/>
              </a:solidFill>
              <a:latin typeface="Arial"/>
            </a:endParaRPr>
          </a:p>
          <a:p>
            <a:pPr marL="533520" indent="-533160">
              <a:lnSpc>
                <a:spcPct val="80000"/>
              </a:lnSpc>
              <a:spcBef>
                <a:spcPts val="400"/>
              </a:spcBef>
              <a:spcAft>
                <a:spcPts val="400"/>
              </a:spcAft>
              <a:tabLst>
                <a:tab algn="l" pos="0"/>
              </a:tabLst>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Times New Roman"/>
              </a:rPr>
              <a:t>(</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11</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01</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10</a:t>
            </a:r>
            <a:r>
              <a:rPr b="0" lang="en-US" sz="2000" spc="-1" strike="noStrike">
                <a:solidFill>
                  <a:srgbClr val="000000"/>
                </a:solidFill>
                <a:latin typeface="Times New Roman"/>
              </a:rPr>
              <a:t> + </a:t>
            </a:r>
            <a:r>
              <a:rPr b="0" i="1" lang="en-US" sz="2000" spc="-1" strike="noStrike">
                <a:solidFill>
                  <a:srgbClr val="000000"/>
                </a:solidFill>
                <a:latin typeface="Times New Roman"/>
              </a:rPr>
              <a:t>f</a:t>
            </a:r>
            <a:r>
              <a:rPr b="0" lang="en-US" sz="2000" spc="-1" strike="noStrike" baseline="-25000">
                <a:solidFill>
                  <a:srgbClr val="000000"/>
                </a:solidFill>
                <a:latin typeface="Times New Roman"/>
              </a:rPr>
              <a:t>11</a:t>
            </a:r>
            <a:r>
              <a:rPr b="0" lang="en-US" sz="2000" spc="-1" strike="noStrike">
                <a:solidFill>
                  <a:srgbClr val="000000"/>
                </a:solidFill>
                <a:latin typeface="Times New Roman"/>
              </a:rPr>
              <a:t>)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SMC versus Jaccard: Example</a:t>
            </a:r>
            <a:endParaRPr b="0" lang="en-US" sz="3200" spc="-1" strike="noStrike">
              <a:solidFill>
                <a:srgbClr val="000000"/>
              </a:solidFill>
              <a:latin typeface="Arial"/>
            </a:endParaRPr>
          </a:p>
        </p:txBody>
      </p:sp>
      <p:sp>
        <p:nvSpPr>
          <p:cNvPr id="329" name="Rectangle 3"/>
          <p:cNvSpPr txBox="1"/>
          <p:nvPr/>
        </p:nvSpPr>
        <p:spPr>
          <a:xfrm>
            <a:off x="639720" y="1143000"/>
            <a:ext cx="8275320" cy="5106600"/>
          </a:xfrm>
          <a:prstGeom prst="rect">
            <a:avLst/>
          </a:prstGeom>
          <a:noFill/>
          <a:ln w="0">
            <a:noFill/>
          </a:ln>
        </p:spPr>
        <p:txBody>
          <a:bodyPr lIns="90360" rIns="90360" tIns="44280" bIns="44280">
            <a:noAutofit/>
          </a:bodyPr>
          <a:p>
            <a:pPr marL="533520" indent="-533160">
              <a:lnSpc>
                <a:spcPct val="90000"/>
              </a:lnSpc>
              <a:spcBef>
                <a:spcPts val="439"/>
              </a:spcBef>
              <a:spcAft>
                <a:spcPts val="400"/>
              </a:spcAft>
              <a:tabLst>
                <a:tab algn="l" pos="0"/>
              </a:tabLst>
            </a:pPr>
            <a:r>
              <a:rPr b="1" lang="en-US" sz="2200" spc="-1" strike="noStrike">
                <a:solidFill>
                  <a:srgbClr val="000000"/>
                </a:solidFill>
                <a:latin typeface="Times New Roman"/>
              </a:rPr>
              <a:t>x</a:t>
            </a:r>
            <a:r>
              <a:rPr b="0" lang="en-US" sz="2200" spc="-1" strike="noStrike">
                <a:solidFill>
                  <a:srgbClr val="000000"/>
                </a:solidFill>
                <a:latin typeface="Times New Roman"/>
              </a:rPr>
              <a:t> =  1 0 0 0 0 0 0 0 0 0    </a:t>
            </a:r>
            <a:r>
              <a:rPr b="0" lang="en-US" sz="2200" spc="-1" strike="noStrike">
                <a:solidFill>
                  <a:srgbClr val="000000"/>
                </a:solidFill>
                <a:latin typeface="Times New Roman"/>
              </a:rPr>
              <a:t>	</a:t>
            </a:r>
            <a:r>
              <a:rPr b="0" i="1" lang="en-US" sz="2200" spc="-1" strike="noStrike">
                <a:solidFill>
                  <a:srgbClr val="000000"/>
                </a:solidFill>
                <a:latin typeface="Times New Roman"/>
              </a:rPr>
              <a:t>	</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1" lang="en-US" sz="2200" spc="-1" strike="noStrike">
                <a:solidFill>
                  <a:srgbClr val="000000"/>
                </a:solidFill>
                <a:latin typeface="Times New Roman"/>
              </a:rPr>
              <a:t>y</a:t>
            </a:r>
            <a:r>
              <a:rPr b="0" lang="en-US" sz="2200" spc="-1" strike="noStrike">
                <a:solidFill>
                  <a:srgbClr val="000000"/>
                </a:solidFill>
                <a:latin typeface="Times New Roman"/>
              </a:rPr>
              <a:t> =  0 0 0 0 0 0 1 0 0 1</a:t>
            </a:r>
            <a:r>
              <a:rPr b="0" i="1" lang="en-US" sz="2200" spc="-1" strike="noStrike">
                <a:solidFill>
                  <a:srgbClr val="000000"/>
                </a:solidFill>
                <a:latin typeface="Times New Roman"/>
              </a:rPr>
              <a:t> </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i="1" lang="en-US" sz="2200" spc="-1" strike="noStrike">
                <a:solidFill>
                  <a:srgbClr val="000000"/>
                </a:solidFill>
                <a:latin typeface="Times New Roman"/>
              </a:rPr>
              <a:t>f</a:t>
            </a:r>
            <a:r>
              <a:rPr b="0" lang="en-US" sz="2200" spc="-1" strike="noStrike" baseline="-25000">
                <a:solidFill>
                  <a:srgbClr val="000000"/>
                </a:solidFill>
                <a:latin typeface="Times New Roman"/>
              </a:rPr>
              <a:t>01</a:t>
            </a:r>
            <a:r>
              <a:rPr b="0" lang="en-US" sz="2200" spc="-1" strike="noStrike">
                <a:solidFill>
                  <a:srgbClr val="000000"/>
                </a:solidFill>
                <a:latin typeface="Times New Roman"/>
              </a:rPr>
              <a:t> = 2   (the number of attributes where </a:t>
            </a:r>
            <a:r>
              <a:rPr b="1" lang="en-US" sz="2200" spc="-1" strike="noStrike">
                <a:solidFill>
                  <a:srgbClr val="000000"/>
                </a:solidFill>
                <a:latin typeface="Times New Roman"/>
              </a:rPr>
              <a:t>x</a:t>
            </a:r>
            <a:r>
              <a:rPr b="0" lang="en-US" sz="2200" spc="-1" strike="noStrike">
                <a:solidFill>
                  <a:srgbClr val="000000"/>
                </a:solidFill>
                <a:latin typeface="Times New Roman"/>
              </a:rPr>
              <a:t> was 0 and </a:t>
            </a:r>
            <a:r>
              <a:rPr b="1" lang="en-US" sz="2200" spc="-1" strike="noStrike">
                <a:solidFill>
                  <a:srgbClr val="000000"/>
                </a:solidFill>
                <a:latin typeface="Times New Roman"/>
              </a:rPr>
              <a:t>y</a:t>
            </a:r>
            <a:r>
              <a:rPr b="0" lang="en-US" sz="2200" spc="-1" strike="noStrike">
                <a:solidFill>
                  <a:srgbClr val="000000"/>
                </a:solidFill>
                <a:latin typeface="Times New Roman"/>
              </a:rPr>
              <a:t> was 1)</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i="1" lang="en-US" sz="2200" spc="-1" strike="noStrike">
                <a:solidFill>
                  <a:srgbClr val="000000"/>
                </a:solidFill>
                <a:latin typeface="Times New Roman"/>
              </a:rPr>
              <a:t>f</a:t>
            </a:r>
            <a:r>
              <a:rPr b="0" lang="en-US" sz="2200" spc="-1" strike="noStrike" baseline="-25000">
                <a:solidFill>
                  <a:srgbClr val="000000"/>
                </a:solidFill>
                <a:latin typeface="Times New Roman"/>
              </a:rPr>
              <a:t>10 </a:t>
            </a:r>
            <a:r>
              <a:rPr b="0" lang="en-US" sz="2200" spc="-1" strike="noStrike">
                <a:solidFill>
                  <a:srgbClr val="000000"/>
                </a:solidFill>
                <a:latin typeface="Times New Roman"/>
              </a:rPr>
              <a:t>= 1   (the number of attributes where </a:t>
            </a:r>
            <a:r>
              <a:rPr b="1" lang="en-US" sz="2200" spc="-1" strike="noStrike">
                <a:solidFill>
                  <a:srgbClr val="000000"/>
                </a:solidFill>
                <a:latin typeface="Times New Roman"/>
              </a:rPr>
              <a:t>x</a:t>
            </a:r>
            <a:r>
              <a:rPr b="0" lang="en-US" sz="2200" spc="-1" strike="noStrike">
                <a:solidFill>
                  <a:srgbClr val="000000"/>
                </a:solidFill>
                <a:latin typeface="Times New Roman"/>
              </a:rPr>
              <a:t> was 1 and </a:t>
            </a:r>
            <a:r>
              <a:rPr b="1" lang="en-US" sz="2200" spc="-1" strike="noStrike">
                <a:solidFill>
                  <a:srgbClr val="000000"/>
                </a:solidFill>
                <a:latin typeface="Times New Roman"/>
              </a:rPr>
              <a:t>y</a:t>
            </a:r>
            <a:r>
              <a:rPr b="0" lang="en-US" sz="2200" spc="-1" strike="noStrike">
                <a:solidFill>
                  <a:srgbClr val="000000"/>
                </a:solidFill>
                <a:latin typeface="Times New Roman"/>
              </a:rPr>
              <a:t> was 0)</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i="1" lang="en-US" sz="2200" spc="-1" strike="noStrike">
                <a:solidFill>
                  <a:srgbClr val="000000"/>
                </a:solidFill>
                <a:latin typeface="Times New Roman"/>
              </a:rPr>
              <a:t>f</a:t>
            </a:r>
            <a:r>
              <a:rPr b="0" lang="en-US" sz="2200" spc="-1" strike="noStrike" baseline="-25000">
                <a:solidFill>
                  <a:srgbClr val="000000"/>
                </a:solidFill>
                <a:latin typeface="Times New Roman"/>
              </a:rPr>
              <a:t>00</a:t>
            </a:r>
            <a:r>
              <a:rPr b="0" lang="en-US" sz="2200" spc="-1" strike="noStrike">
                <a:solidFill>
                  <a:srgbClr val="000000"/>
                </a:solidFill>
                <a:latin typeface="Times New Roman"/>
              </a:rPr>
              <a:t> = 7   (the number of attributes where </a:t>
            </a:r>
            <a:r>
              <a:rPr b="1" lang="en-US" sz="2200" spc="-1" strike="noStrike">
                <a:solidFill>
                  <a:srgbClr val="000000"/>
                </a:solidFill>
                <a:latin typeface="Times New Roman"/>
              </a:rPr>
              <a:t>x</a:t>
            </a:r>
            <a:r>
              <a:rPr b="0" lang="en-US" sz="2200" spc="-1" strike="noStrike">
                <a:solidFill>
                  <a:srgbClr val="000000"/>
                </a:solidFill>
                <a:latin typeface="Times New Roman"/>
              </a:rPr>
              <a:t> was 0 and </a:t>
            </a:r>
            <a:r>
              <a:rPr b="1" lang="en-US" sz="2200" spc="-1" strike="noStrike">
                <a:solidFill>
                  <a:srgbClr val="000000"/>
                </a:solidFill>
                <a:latin typeface="Times New Roman"/>
              </a:rPr>
              <a:t>y</a:t>
            </a:r>
            <a:r>
              <a:rPr b="0" lang="en-US" sz="2200" spc="-1" strike="noStrike">
                <a:solidFill>
                  <a:srgbClr val="000000"/>
                </a:solidFill>
                <a:latin typeface="Times New Roman"/>
              </a:rPr>
              <a:t> was 0)</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i="1" lang="en-US" sz="2200" spc="-1" strike="noStrike">
                <a:solidFill>
                  <a:srgbClr val="000000"/>
                </a:solidFill>
                <a:latin typeface="Times New Roman"/>
              </a:rPr>
              <a:t>f</a:t>
            </a:r>
            <a:r>
              <a:rPr b="0" lang="en-US" sz="2200" spc="-1" strike="noStrike" baseline="-25000">
                <a:solidFill>
                  <a:srgbClr val="000000"/>
                </a:solidFill>
                <a:latin typeface="Times New Roman"/>
              </a:rPr>
              <a:t>11</a:t>
            </a:r>
            <a:r>
              <a:rPr b="0" lang="en-US" sz="2200" spc="-1" strike="noStrike">
                <a:solidFill>
                  <a:srgbClr val="000000"/>
                </a:solidFill>
                <a:latin typeface="Times New Roman"/>
              </a:rPr>
              <a:t> = 0   (the number of attributes where </a:t>
            </a:r>
            <a:r>
              <a:rPr b="1" lang="en-US" sz="2200" spc="-1" strike="noStrike">
                <a:solidFill>
                  <a:srgbClr val="000000"/>
                </a:solidFill>
                <a:latin typeface="Times New Roman"/>
              </a:rPr>
              <a:t>x</a:t>
            </a:r>
            <a:r>
              <a:rPr b="0" i="1" lang="en-US" sz="2200" spc="-1" strike="noStrike">
                <a:solidFill>
                  <a:srgbClr val="000000"/>
                </a:solidFill>
                <a:latin typeface="Times New Roman"/>
              </a:rPr>
              <a:t> </a:t>
            </a:r>
            <a:r>
              <a:rPr b="0" lang="en-US" sz="2200" spc="-1" strike="noStrike">
                <a:solidFill>
                  <a:srgbClr val="000000"/>
                </a:solidFill>
                <a:latin typeface="Times New Roman"/>
              </a:rPr>
              <a:t>was 1 and </a:t>
            </a:r>
            <a:r>
              <a:rPr b="1" lang="en-US" sz="2200" spc="-1" strike="noStrike">
                <a:solidFill>
                  <a:srgbClr val="000000"/>
                </a:solidFill>
                <a:latin typeface="Times New Roman"/>
              </a:rPr>
              <a:t>y</a:t>
            </a:r>
            <a:r>
              <a:rPr b="0" lang="en-US" sz="2200" spc="-1" strike="noStrike">
                <a:solidFill>
                  <a:srgbClr val="000000"/>
                </a:solidFill>
                <a:latin typeface="Times New Roman"/>
              </a:rPr>
              <a:t> was 1)</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i="1" lang="en-US" sz="2200" spc="-1" strike="noStrike">
                <a:solidFill>
                  <a:srgbClr val="000000"/>
                </a:solidFill>
                <a:latin typeface="Times New Roman"/>
              </a:rPr>
              <a:t>	</a:t>
            </a:r>
            <a:endParaRPr b="0" lang="en-US" sz="2200" spc="-1" strike="noStrike">
              <a:solidFill>
                <a:srgbClr val="000000"/>
              </a:solidFill>
              <a:latin typeface="Arial"/>
            </a:endParaRPr>
          </a:p>
          <a:p>
            <a:pPr marL="533520" indent="-533160">
              <a:lnSpc>
                <a:spcPct val="80000"/>
              </a:lnSpc>
              <a:spcBef>
                <a:spcPts val="439"/>
              </a:spcBef>
              <a:spcAft>
                <a:spcPts val="400"/>
              </a:spcAft>
              <a:tabLst>
                <a:tab algn="l" pos="0"/>
              </a:tabLst>
            </a:pPr>
            <a:r>
              <a:rPr b="0" lang="en-US" sz="2200" spc="-1" strike="noStrike">
                <a:solidFill>
                  <a:srgbClr val="000000"/>
                </a:solidFill>
                <a:latin typeface="Times New Roman"/>
              </a:rPr>
              <a:t>SMC </a:t>
            </a:r>
            <a:r>
              <a:rPr b="0" lang="en-US" sz="2200" spc="-1" strike="noStrike">
                <a:solidFill>
                  <a:srgbClr val="000000"/>
                </a:solidFill>
                <a:latin typeface="Times New Roman"/>
              </a:rPr>
              <a:t>	</a:t>
            </a:r>
            <a:r>
              <a:rPr b="0" lang="en-US" sz="2200" spc="-1" strike="noStrike">
                <a:solidFill>
                  <a:srgbClr val="000000"/>
                </a:solidFill>
                <a:latin typeface="Times New Roman"/>
              </a:rPr>
              <a:t>=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11</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00</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01</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10</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11</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00</a:t>
            </a:r>
            <a:r>
              <a:rPr b="0" lang="en-US" sz="2200" spc="-1" strike="noStrike">
                <a:solidFill>
                  <a:srgbClr val="000000"/>
                </a:solidFill>
                <a:latin typeface="Times New Roman"/>
              </a:rPr>
              <a:t>)</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lang="en-US" sz="2200" spc="-1" strike="noStrike">
                <a:solidFill>
                  <a:srgbClr val="000000"/>
                </a:solidFill>
                <a:latin typeface="Times New Roman"/>
              </a:rPr>
              <a:t>	</a:t>
            </a:r>
            <a:r>
              <a:rPr b="0" lang="en-US" sz="2200" spc="-1" strike="noStrike">
                <a:solidFill>
                  <a:srgbClr val="000000"/>
                </a:solidFill>
                <a:latin typeface="Times New Roman"/>
              </a:rPr>
              <a:t>	</a:t>
            </a:r>
            <a:r>
              <a:rPr b="0" lang="en-US" sz="2200" spc="-1" strike="noStrike">
                <a:solidFill>
                  <a:srgbClr val="000000"/>
                </a:solidFill>
                <a:latin typeface="Times New Roman"/>
              </a:rPr>
              <a:t>	</a:t>
            </a:r>
            <a:r>
              <a:rPr b="0" lang="en-US" sz="2200" spc="-1" strike="noStrike">
                <a:solidFill>
                  <a:srgbClr val="000000"/>
                </a:solidFill>
                <a:latin typeface="Times New Roman"/>
              </a:rPr>
              <a:t>= (0+7) / (2+1+0+7) = 0.7 </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r>
              <a:rPr b="0" lang="en-US" sz="2200" spc="-1" strike="noStrike">
                <a:solidFill>
                  <a:srgbClr val="000000"/>
                </a:solidFill>
                <a:latin typeface="Times New Roman"/>
              </a:rPr>
              <a:t>J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11</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01</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10</a:t>
            </a:r>
            <a:r>
              <a:rPr b="0" lang="en-US" sz="2200" spc="-1" strike="noStrike">
                <a:solidFill>
                  <a:srgbClr val="000000"/>
                </a:solidFill>
                <a:latin typeface="Times New Roman"/>
              </a:rPr>
              <a:t> + </a:t>
            </a:r>
            <a:r>
              <a:rPr b="0" i="1" lang="en-US" sz="2200" spc="-1" strike="noStrike">
                <a:solidFill>
                  <a:srgbClr val="000000"/>
                </a:solidFill>
                <a:latin typeface="Times New Roman"/>
              </a:rPr>
              <a:t>f</a:t>
            </a:r>
            <a:r>
              <a:rPr b="0" lang="en-US" sz="2200" spc="-1" strike="noStrike" baseline="-25000">
                <a:solidFill>
                  <a:srgbClr val="000000"/>
                </a:solidFill>
                <a:latin typeface="Times New Roman"/>
              </a:rPr>
              <a:t>11</a:t>
            </a:r>
            <a:r>
              <a:rPr b="0" lang="en-US" sz="2200" spc="-1" strike="noStrike">
                <a:solidFill>
                  <a:srgbClr val="000000"/>
                </a:solidFill>
                <a:latin typeface="Times New Roman"/>
              </a:rPr>
              <a:t>) = 0 / (2 + 1 + 0) = 0 </a:t>
            </a:r>
            <a:endParaRPr b="0" lang="en-US" sz="2200" spc="-1" strike="noStrike">
              <a:solidFill>
                <a:srgbClr val="000000"/>
              </a:solidFill>
              <a:latin typeface="Arial"/>
            </a:endParaRPr>
          </a:p>
          <a:p>
            <a:pPr marL="533520" indent="-533160">
              <a:lnSpc>
                <a:spcPct val="90000"/>
              </a:lnSpc>
              <a:spcBef>
                <a:spcPts val="439"/>
              </a:spcBef>
              <a:spcAft>
                <a:spcPts val="400"/>
              </a:spcAft>
              <a:tabLst>
                <a:tab algn="l" pos="0"/>
              </a:tabLst>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Cosine Similarity</a:t>
            </a:r>
            <a:endParaRPr b="0" lang="en-US" sz="3200" spc="-1" strike="noStrike">
              <a:solidFill>
                <a:srgbClr val="000000"/>
              </a:solidFill>
              <a:latin typeface="Arial"/>
            </a:endParaRPr>
          </a:p>
        </p:txBody>
      </p:sp>
      <p:sp>
        <p:nvSpPr>
          <p:cNvPr id="331" name="Rectangle 3"/>
          <p:cNvSpPr txBox="1"/>
          <p:nvPr/>
        </p:nvSpPr>
        <p:spPr>
          <a:xfrm>
            <a:off x="639720" y="1143000"/>
            <a:ext cx="8000640" cy="5106600"/>
          </a:xfrm>
          <a:prstGeom prst="rect">
            <a:avLst/>
          </a:prstGeom>
          <a:noFill/>
          <a:ln w="0">
            <a:noFill/>
          </a:ln>
        </p:spPr>
        <p:txBody>
          <a:bodyPr lIns="90360" rIns="90360" tIns="44280" bIns="44280">
            <a:noAutofit/>
          </a:bodyPr>
          <a:p>
            <a:pPr algn="just">
              <a:lnSpc>
                <a:spcPct val="90000"/>
              </a:lnSpc>
              <a:spcBef>
                <a:spcPts val="400"/>
              </a:spcBef>
              <a:spcAft>
                <a:spcPts val="400"/>
              </a:spcAft>
              <a:buClr>
                <a:srgbClr val="0c7b9c"/>
              </a:buClr>
              <a:buSzPct val="75000"/>
              <a:buFont typeface="Monotype Sorts" charset="2"/>
              <a:buChar char=""/>
            </a:pPr>
            <a:r>
              <a:rPr b="0" lang="en-US" sz="2400" spc="-1" strike="noStrike">
                <a:solidFill>
                  <a:srgbClr val="000000"/>
                </a:solidFill>
                <a:latin typeface="Arial"/>
              </a:rPr>
              <a:t> </a:t>
            </a:r>
            <a:r>
              <a:rPr b="0" lang="en-US" sz="2400" spc="-1" strike="noStrike">
                <a:solidFill>
                  <a:srgbClr val="000000"/>
                </a:solidFill>
                <a:latin typeface="Arial"/>
              </a:rPr>
              <a:t>If </a:t>
            </a:r>
            <a:r>
              <a:rPr b="1" lang="en-US" sz="2400" spc="-1" strike="noStrike">
                <a:solidFill>
                  <a:srgbClr val="000000"/>
                </a:solidFill>
                <a:latin typeface="Times New Roman"/>
              </a:rPr>
              <a:t>d</a:t>
            </a:r>
            <a:r>
              <a:rPr b="0" lang="en-US" sz="2400" spc="-1" strike="noStrike" baseline="-30000">
                <a:solidFill>
                  <a:srgbClr val="000000"/>
                </a:solidFill>
                <a:latin typeface="Times New Roman"/>
              </a:rPr>
              <a:t>1</a:t>
            </a:r>
            <a:r>
              <a:rPr b="0" lang="en-US" sz="2400" spc="-1" strike="noStrike">
                <a:solidFill>
                  <a:srgbClr val="000000"/>
                </a:solidFill>
                <a:latin typeface="Arial"/>
              </a:rPr>
              <a:t> and </a:t>
            </a:r>
            <a:r>
              <a:rPr b="1" lang="en-US" sz="2400" spc="-1" strike="noStrike">
                <a:solidFill>
                  <a:srgbClr val="000000"/>
                </a:solidFill>
                <a:latin typeface="Times New Roman"/>
              </a:rPr>
              <a:t>d</a:t>
            </a:r>
            <a:r>
              <a:rPr b="0" i="1" lang="en-US" sz="2400" spc="-1" strike="noStrike" baseline="-30000">
                <a:solidFill>
                  <a:srgbClr val="000000"/>
                </a:solidFill>
                <a:latin typeface="Times New Roman"/>
              </a:rPr>
              <a:t>2</a:t>
            </a:r>
            <a:r>
              <a:rPr b="0" lang="en-US" sz="2400" spc="-1" strike="noStrike">
                <a:solidFill>
                  <a:srgbClr val="000000"/>
                </a:solidFill>
                <a:latin typeface="Arial"/>
              </a:rPr>
              <a:t> are two document vectors, then</a:t>
            </a:r>
            <a:endParaRPr b="0" lang="en-US" sz="2400" spc="-1" strike="noStrike">
              <a:solidFill>
                <a:srgbClr val="000000"/>
              </a:solidFill>
              <a:latin typeface="Arial"/>
            </a:endParaRPr>
          </a:p>
          <a:p>
            <a:pPr algn="just">
              <a:lnSpc>
                <a:spcPct val="90000"/>
              </a:lnSpc>
              <a:spcBef>
                <a:spcPts val="400"/>
              </a:spcBef>
              <a:spcAft>
                <a:spcPts val="400"/>
              </a:spcAft>
              <a:tabLst>
                <a:tab algn="l" pos="0"/>
              </a:tabLst>
            </a:pPr>
            <a:r>
              <a:rPr b="0" lang="en-US" sz="2400" spc="-1" strike="noStrike">
                <a:solidFill>
                  <a:srgbClr val="000000"/>
                </a:solidFill>
                <a:latin typeface="Arial"/>
              </a:rPr>
              <a:t>             </a:t>
            </a:r>
            <a:r>
              <a:rPr b="0" lang="en-US" sz="2400" spc="-1" strike="noStrike">
                <a:solidFill>
                  <a:srgbClr val="000000"/>
                </a:solidFill>
                <a:latin typeface="Times New Roman"/>
              </a:rPr>
              <a:t>cos(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1</a:t>
            </a:r>
            <a:r>
              <a:rPr b="0" i="1" lang="en-US" sz="2400" spc="-1" strike="noStrike">
                <a:solidFill>
                  <a:srgbClr val="000000"/>
                </a:solidFill>
                <a:latin typeface="Times New Roman"/>
              </a:rPr>
              <a:t>,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2</a:t>
            </a:r>
            <a:r>
              <a:rPr b="0" lang="en-US" sz="2400" spc="-1" strike="noStrike">
                <a:solidFill>
                  <a:srgbClr val="000000"/>
                </a:solidFill>
                <a:latin typeface="Times New Roman"/>
              </a:rPr>
              <a:t> ) =  &lt;</a:t>
            </a:r>
            <a:r>
              <a:rPr b="1" lang="en-US" sz="2400" spc="-1" strike="noStrike">
                <a:solidFill>
                  <a:srgbClr val="000000"/>
                </a:solidFill>
                <a:latin typeface="Times New Roman"/>
              </a:rPr>
              <a:t>d</a:t>
            </a:r>
            <a:r>
              <a:rPr b="1" lang="en-US" sz="2400" spc="-1" strike="noStrike" baseline="-30000">
                <a:solidFill>
                  <a:srgbClr val="000000"/>
                </a:solidFill>
                <a:latin typeface="Times New Roman"/>
              </a:rPr>
              <a:t>1</a:t>
            </a:r>
            <a:r>
              <a:rPr b="0" lang="en-US" sz="2400" spc="-1" strike="noStrike">
                <a:solidFill>
                  <a:srgbClr val="000000"/>
                </a:solidFill>
                <a:latin typeface="Times New Roman"/>
              </a:rPr>
              <a:t>,</a:t>
            </a:r>
            <a:r>
              <a:rPr b="1" lang="en-US" sz="2400" spc="-1" strike="noStrike">
                <a:solidFill>
                  <a:srgbClr val="000000"/>
                </a:solidFill>
                <a:latin typeface="Times New Roman"/>
              </a:rPr>
              <a:t>d</a:t>
            </a:r>
            <a:r>
              <a:rPr b="1" lang="en-US" sz="2400" spc="-1" strike="noStrike" baseline="-30000">
                <a:solidFill>
                  <a:srgbClr val="000000"/>
                </a:solidFill>
                <a:latin typeface="Times New Roman"/>
              </a:rPr>
              <a:t>2</a:t>
            </a:r>
            <a:r>
              <a:rPr b="0" lang="en-US" sz="2400" spc="-1" strike="noStrike">
                <a:solidFill>
                  <a:srgbClr val="000000"/>
                </a:solidFill>
                <a:latin typeface="Times New Roman"/>
              </a:rPr>
              <a:t>&gt; / ||</a:t>
            </a:r>
            <a:r>
              <a:rPr b="1" lang="en-US" sz="2400" spc="-1" strike="noStrike">
                <a:solidFill>
                  <a:srgbClr val="000000"/>
                </a:solidFill>
                <a:latin typeface="Times New Roman"/>
              </a:rPr>
              <a:t>d</a:t>
            </a:r>
            <a:r>
              <a:rPr b="0" lang="en-US" sz="2400" spc="-1" strike="noStrike" baseline="-30000">
                <a:solidFill>
                  <a:srgbClr val="000000"/>
                </a:solidFill>
                <a:latin typeface="Times New Roman"/>
              </a:rPr>
              <a:t>1</a:t>
            </a:r>
            <a:r>
              <a:rPr b="0" lang="en-US" sz="2400" spc="-1" strike="noStrike">
                <a:solidFill>
                  <a:srgbClr val="000000"/>
                </a:solidFill>
                <a:latin typeface="Times New Roman"/>
              </a:rPr>
              <a:t>|| ||</a:t>
            </a:r>
            <a:r>
              <a:rPr b="1" lang="en-US" sz="2400" spc="-1" strike="noStrike">
                <a:solidFill>
                  <a:srgbClr val="000000"/>
                </a:solidFill>
                <a:latin typeface="Times New Roman"/>
              </a:rPr>
              <a:t>d</a:t>
            </a:r>
            <a:r>
              <a:rPr b="0" lang="en-US" sz="2400" spc="-1" strike="noStrike" baseline="-30000">
                <a:solidFill>
                  <a:srgbClr val="000000"/>
                </a:solidFill>
                <a:latin typeface="Times New Roman"/>
              </a:rPr>
              <a:t>2</a:t>
            </a:r>
            <a:r>
              <a:rPr b="0" lang="en-US" sz="2400" spc="-1" strike="noStrike">
                <a:solidFill>
                  <a:srgbClr val="000000"/>
                </a:solidFill>
                <a:latin typeface="Times New Roman"/>
              </a:rPr>
              <a:t>|| </a:t>
            </a:r>
            <a:r>
              <a:rPr b="0" lang="en-US" sz="2400" spc="-1" strike="noStrike">
                <a:solidFill>
                  <a:srgbClr val="000000"/>
                </a:solidFill>
                <a:latin typeface="Arial"/>
              </a:rPr>
              <a:t>, </a:t>
            </a:r>
            <a:endParaRPr b="0" lang="en-US" sz="2400" spc="-1" strike="noStrike">
              <a:solidFill>
                <a:srgbClr val="000000"/>
              </a:solidFill>
              <a:latin typeface="Arial"/>
            </a:endParaRPr>
          </a:p>
          <a:p>
            <a:pPr algn="just">
              <a:lnSpc>
                <a:spcPct val="90000"/>
              </a:lnSpc>
              <a:spcBef>
                <a:spcPts val="400"/>
              </a:spcBef>
              <a:spcAft>
                <a:spcPts val="400"/>
              </a:spcAft>
              <a:tabLst>
                <a:tab algn="l" pos="0"/>
              </a:tabLst>
            </a:pPr>
            <a:r>
              <a:rPr b="0" lang="en-US" sz="2400" spc="-1" strike="noStrike">
                <a:solidFill>
                  <a:srgbClr val="000000"/>
                </a:solidFill>
                <a:latin typeface="Arial"/>
              </a:rPr>
              <a:t>where </a:t>
            </a:r>
            <a:r>
              <a:rPr b="0" lang="en-US" sz="2400" spc="-1" strike="noStrike">
                <a:solidFill>
                  <a:srgbClr val="000000"/>
                </a:solidFill>
                <a:latin typeface="Times New Roman"/>
              </a:rPr>
              <a:t>&lt;</a:t>
            </a:r>
            <a:r>
              <a:rPr b="1" lang="en-US" sz="2400" spc="-1" strike="noStrike">
                <a:solidFill>
                  <a:srgbClr val="000000"/>
                </a:solidFill>
                <a:latin typeface="Times New Roman"/>
              </a:rPr>
              <a:t>d</a:t>
            </a:r>
            <a:r>
              <a:rPr b="1" lang="en-US" sz="2400" spc="-1" strike="noStrike" baseline="-30000">
                <a:solidFill>
                  <a:srgbClr val="000000"/>
                </a:solidFill>
                <a:latin typeface="Times New Roman"/>
              </a:rPr>
              <a:t>1</a:t>
            </a:r>
            <a:r>
              <a:rPr b="0" lang="en-US" sz="2400" spc="-1" strike="noStrike">
                <a:solidFill>
                  <a:srgbClr val="000000"/>
                </a:solidFill>
                <a:latin typeface="Times New Roman"/>
              </a:rPr>
              <a:t>,</a:t>
            </a:r>
            <a:r>
              <a:rPr b="1" lang="en-US" sz="2400" spc="-1" strike="noStrike">
                <a:solidFill>
                  <a:srgbClr val="000000"/>
                </a:solidFill>
                <a:latin typeface="Times New Roman"/>
              </a:rPr>
              <a:t>d</a:t>
            </a:r>
            <a:r>
              <a:rPr b="1" lang="en-US" sz="2400" spc="-1" strike="noStrike" baseline="-30000">
                <a:solidFill>
                  <a:srgbClr val="000000"/>
                </a:solidFill>
                <a:latin typeface="Times New Roman"/>
              </a:rPr>
              <a:t>2</a:t>
            </a:r>
            <a:r>
              <a:rPr b="0" lang="en-US" sz="2400" spc="-1" strike="noStrike">
                <a:solidFill>
                  <a:srgbClr val="000000"/>
                </a:solidFill>
                <a:latin typeface="Times New Roman"/>
              </a:rPr>
              <a:t>&gt;</a:t>
            </a:r>
            <a:r>
              <a:rPr b="0" lang="en-US" sz="2400" spc="-1" strike="noStrike">
                <a:solidFill>
                  <a:srgbClr val="000000"/>
                </a:solidFill>
                <a:latin typeface="Arial"/>
              </a:rPr>
              <a:t> indicates inner product or vector dot product of vectors,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1</a:t>
            </a:r>
            <a:r>
              <a:rPr b="0" lang="en-US" sz="2400" spc="-1" strike="noStrike">
                <a:solidFill>
                  <a:srgbClr val="000000"/>
                </a:solidFill>
                <a:latin typeface="Times New Roman"/>
              </a:rPr>
              <a:t> </a:t>
            </a:r>
            <a:r>
              <a:rPr b="0" lang="en-US" sz="2400" spc="-1" strike="noStrike">
                <a:solidFill>
                  <a:srgbClr val="000000"/>
                </a:solidFill>
                <a:latin typeface="Tahoma"/>
              </a:rPr>
              <a:t>and</a:t>
            </a:r>
            <a:r>
              <a:rPr b="0" lang="en-US" sz="2400" spc="-1" strike="noStrike">
                <a:solidFill>
                  <a:srgbClr val="000000"/>
                </a:solidFill>
                <a:latin typeface="Times New Roman"/>
              </a:rPr>
              <a:t>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2,</a:t>
            </a:r>
            <a:r>
              <a:rPr b="0" lang="en-US" sz="2400" spc="-1" strike="noStrike">
                <a:solidFill>
                  <a:srgbClr val="000000"/>
                </a:solidFill>
                <a:latin typeface="Arial"/>
              </a:rPr>
              <a:t>  and </a:t>
            </a:r>
            <a:r>
              <a:rPr b="1" lang="en-US" sz="2400" spc="-1" strike="noStrike">
                <a:solidFill>
                  <a:srgbClr val="000000"/>
                </a:solidFill>
                <a:latin typeface="Times New Roman"/>
              </a:rPr>
              <a:t>|| d ||</a:t>
            </a:r>
            <a:r>
              <a:rPr b="0" lang="en-US" sz="2400" spc="-1" strike="noStrike">
                <a:solidFill>
                  <a:srgbClr val="000000"/>
                </a:solidFill>
                <a:latin typeface="Arial"/>
              </a:rPr>
              <a:t> is the   length of vector </a:t>
            </a:r>
            <a:r>
              <a:rPr b="1" lang="en-US" sz="2400" spc="-1" strike="noStrike">
                <a:solidFill>
                  <a:srgbClr val="000000"/>
                </a:solidFill>
                <a:latin typeface="Times New Roman"/>
              </a:rPr>
              <a:t>d</a:t>
            </a:r>
            <a:r>
              <a:rPr b="0" lang="en-US" sz="2400" spc="-1" strike="noStrike">
                <a:solidFill>
                  <a:srgbClr val="000000"/>
                </a:solidFill>
                <a:latin typeface="Arial"/>
              </a:rPr>
              <a:t>.  </a:t>
            </a:r>
            <a:endParaRPr b="0" lang="en-US" sz="2400" spc="-1" strike="noStrike">
              <a:solidFill>
                <a:srgbClr val="000000"/>
              </a:solidFill>
              <a:latin typeface="Arial"/>
            </a:endParaRPr>
          </a:p>
          <a:p>
            <a:pPr algn="just">
              <a:lnSpc>
                <a:spcPct val="100000"/>
              </a:lnSpc>
              <a:spcBef>
                <a:spcPts val="641"/>
              </a:spcBef>
              <a:spcAft>
                <a:spcPts val="400"/>
              </a:spcAft>
              <a:buClr>
                <a:srgbClr val="0c7b9c"/>
              </a:buClr>
              <a:buSzPct val="75000"/>
              <a:buFont typeface="Monotype Sorts" charset="2"/>
              <a:buChar char=""/>
              <a:tabLst>
                <a:tab algn="l" pos="0"/>
              </a:tabLst>
            </a:pPr>
            <a:r>
              <a:rPr b="0" lang="en-US" sz="3200" spc="-1" strike="noStrike">
                <a:solidFill>
                  <a:srgbClr val="000000"/>
                </a:solidFill>
                <a:latin typeface="Arial"/>
              </a:rPr>
              <a:t> </a:t>
            </a:r>
            <a:r>
              <a:rPr b="0" lang="en-US" sz="2400" spc="-1" strike="noStrike">
                <a:solidFill>
                  <a:srgbClr val="000000"/>
                </a:solidFill>
                <a:latin typeface="Arial"/>
              </a:rPr>
              <a:t>Example: </a:t>
            </a:r>
            <a:endParaRPr b="0" lang="en-US" sz="2400" spc="-1" strike="noStrike">
              <a:solidFill>
                <a:srgbClr val="000000"/>
              </a:solidFill>
              <a:latin typeface="Arial"/>
            </a:endParaRPr>
          </a:p>
          <a:p>
            <a:pPr algn="just">
              <a:lnSpc>
                <a:spcPct val="100000"/>
              </a:lnSpc>
              <a:spcBef>
                <a:spcPts val="479"/>
              </a:spcBef>
              <a:spcAft>
                <a:spcPts val="400"/>
              </a:spcAft>
              <a:tabLst>
                <a:tab algn="l" pos="0"/>
              </a:tabLst>
            </a:pPr>
            <a:r>
              <a:rPr b="0" i="1" lang="en-US" sz="2400" spc="-1" strike="noStrike">
                <a:solidFill>
                  <a:srgbClr val="000000"/>
                </a:solidFill>
                <a:latin typeface="Times New Roman"/>
              </a:rPr>
              <a:t>  </a:t>
            </a:r>
            <a:r>
              <a:rPr b="0" i="1" lang="en-US" sz="2400" spc="-1" strike="noStrike">
                <a:solidFill>
                  <a:srgbClr val="000000"/>
                </a:solidFill>
                <a:latin typeface="Times New Roman"/>
              </a:rPr>
              <a:t>	</a:t>
            </a:r>
            <a:r>
              <a:rPr b="1" lang="en-US" sz="2400" spc="-1" strike="noStrike">
                <a:solidFill>
                  <a:srgbClr val="000000"/>
                </a:solidFill>
                <a:latin typeface="Times New Roman"/>
              </a:rPr>
              <a:t>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1</a:t>
            </a:r>
            <a:r>
              <a:rPr b="0" i="1" lang="en-US" sz="2400" spc="-1" strike="noStrike">
                <a:solidFill>
                  <a:srgbClr val="000000"/>
                </a:solidFill>
                <a:latin typeface="Times New Roman"/>
              </a:rPr>
              <a:t> </a:t>
            </a:r>
            <a:r>
              <a:rPr b="1" lang="en-US" sz="2400" spc="-1" strike="noStrike">
                <a:solidFill>
                  <a:srgbClr val="000000"/>
                </a:solidFill>
                <a:latin typeface="Times New Roman"/>
              </a:rPr>
              <a:t>=  3 2 0 5 0 0 0 2 0 0 </a:t>
            </a:r>
            <a:r>
              <a:rPr b="1" lang="en-US" sz="2400" spc="-1" strike="noStrike">
                <a:solidFill>
                  <a:srgbClr val="000000"/>
                </a:solidFill>
                <a:latin typeface="Times New Roman"/>
              </a:rPr>
              <a:t>	</a:t>
            </a:r>
            <a:endParaRPr b="0" lang="en-US" sz="2400" spc="-1" strike="noStrike">
              <a:solidFill>
                <a:srgbClr val="000000"/>
              </a:solidFill>
              <a:latin typeface="Arial"/>
            </a:endParaRPr>
          </a:p>
          <a:p>
            <a:pPr>
              <a:lnSpc>
                <a:spcPct val="100000"/>
              </a:lnSpc>
              <a:spcBef>
                <a:spcPts val="479"/>
              </a:spcBef>
              <a:spcAft>
                <a:spcPts val="400"/>
              </a:spcAft>
              <a:tabLst>
                <a:tab algn="l" pos="0"/>
              </a:tabLst>
            </a:pPr>
            <a:r>
              <a:rPr b="0" i="1" lang="en-US" sz="2400" spc="-1" strike="noStrike">
                <a:solidFill>
                  <a:srgbClr val="000000"/>
                </a:solidFill>
                <a:latin typeface="Times New Roman"/>
              </a:rPr>
              <a:t>   </a:t>
            </a:r>
            <a:r>
              <a:rPr b="0" i="1" lang="en-US" sz="2400" spc="-1" strike="noStrike">
                <a:solidFill>
                  <a:srgbClr val="000000"/>
                </a:solidFill>
                <a:latin typeface="Times New Roman"/>
              </a:rPr>
              <a:t>	</a:t>
            </a:r>
            <a:r>
              <a:rPr b="1" lang="en-US" sz="2400" spc="-1" strike="noStrike">
                <a:solidFill>
                  <a:srgbClr val="000000"/>
                </a:solidFill>
                <a:latin typeface="Times New Roman"/>
              </a:rPr>
              <a:t> </a:t>
            </a:r>
            <a:r>
              <a:rPr b="1" lang="en-US" sz="2400" spc="-1" strike="noStrike">
                <a:solidFill>
                  <a:srgbClr val="000000"/>
                </a:solidFill>
                <a:latin typeface="Times New Roman"/>
              </a:rPr>
              <a:t>d</a:t>
            </a:r>
            <a:r>
              <a:rPr b="1" lang="en-US" sz="2400" spc="-1" strike="noStrike" baseline="-30000">
                <a:solidFill>
                  <a:srgbClr val="000000"/>
                </a:solidFill>
                <a:latin typeface="Times New Roman"/>
              </a:rPr>
              <a:t>2</a:t>
            </a:r>
            <a:r>
              <a:rPr b="1" lang="en-US" sz="2400" spc="-1" strike="noStrike">
                <a:solidFill>
                  <a:srgbClr val="000000"/>
                </a:solidFill>
                <a:latin typeface="Times New Roman"/>
              </a:rPr>
              <a:t> =  1 0 0 0 0 0 0 1 0 2</a:t>
            </a:r>
            <a:r>
              <a:rPr b="0" lang="en-US" sz="2400" spc="-1" strike="noStrike">
                <a:solidFill>
                  <a:srgbClr val="000000"/>
                </a:solidFill>
                <a:latin typeface="Times New Roman"/>
              </a:rPr>
              <a:t> </a:t>
            </a:r>
            <a:endParaRPr b="0" lang="en-US" sz="2400" spc="-1" strike="noStrike">
              <a:solidFill>
                <a:srgbClr val="000000"/>
              </a:solidFill>
              <a:latin typeface="Arial"/>
            </a:endParaRPr>
          </a:p>
          <a:p>
            <a:pPr>
              <a:lnSpc>
                <a:spcPct val="100000"/>
              </a:lnSpc>
              <a:spcBef>
                <a:spcPts val="360"/>
              </a:spcBef>
              <a:spcAft>
                <a:spcPts val="400"/>
              </a:spcAft>
              <a:tabLst>
                <a:tab algn="l" pos="0"/>
              </a:tabLst>
            </a:pPr>
            <a:r>
              <a:rPr b="1" lang="en-US" sz="1800" spc="-1" strike="noStrike">
                <a:solidFill>
                  <a:srgbClr val="000000"/>
                </a:solidFill>
                <a:latin typeface="Times New Roman"/>
              </a:rPr>
              <a:t>&lt;d</a:t>
            </a:r>
            <a:r>
              <a:rPr b="1" lang="en-US" sz="1800" spc="-1" strike="noStrike" baseline="-30000">
                <a:solidFill>
                  <a:srgbClr val="000000"/>
                </a:solidFill>
                <a:latin typeface="Times New Roman"/>
              </a:rPr>
              <a:t>1</a:t>
            </a:r>
            <a:r>
              <a:rPr b="0" lang="en-US" sz="1800" spc="-1" strike="noStrike">
                <a:solidFill>
                  <a:srgbClr val="000000"/>
                </a:solidFill>
                <a:latin typeface="Times New Roman"/>
              </a:rPr>
              <a:t>, </a:t>
            </a:r>
            <a:r>
              <a:rPr b="1" lang="en-US" sz="1800" spc="-1" strike="noStrike">
                <a:solidFill>
                  <a:srgbClr val="000000"/>
                </a:solidFill>
                <a:latin typeface="Times New Roman"/>
              </a:rPr>
              <a:t>d2&gt;</a:t>
            </a:r>
            <a:r>
              <a:rPr b="1" lang="en-US" sz="1800" spc="-1" strike="noStrike" baseline="-30000">
                <a:solidFill>
                  <a:srgbClr val="000000"/>
                </a:solidFill>
                <a:latin typeface="Times New Roman"/>
              </a:rPr>
              <a:t> </a:t>
            </a:r>
            <a:r>
              <a:rPr b="0" lang="en-US" sz="1800" spc="-1" strike="noStrike">
                <a:solidFill>
                  <a:srgbClr val="000000"/>
                </a:solidFill>
                <a:latin typeface="Times New Roman"/>
              </a:rPr>
              <a:t>=  3*1 + 2*0 + 0*0 + 5*0 + 0*0 + 0*0 + 0*0 + 2*1 + 0*0 + 0*2 = 5</a:t>
            </a:r>
            <a:endParaRPr b="0" lang="en-US" sz="1800" spc="-1" strike="noStrike">
              <a:solidFill>
                <a:srgbClr val="000000"/>
              </a:solidFill>
              <a:latin typeface="Arial"/>
            </a:endParaRPr>
          </a:p>
          <a:p>
            <a:pPr>
              <a:lnSpc>
                <a:spcPct val="100000"/>
              </a:lnSpc>
              <a:spcBef>
                <a:spcPts val="360"/>
              </a:spcBef>
              <a:spcAft>
                <a:spcPts val="400"/>
              </a:spcAft>
              <a:tabLst>
                <a:tab algn="l" pos="0"/>
              </a:tabLst>
            </a:pPr>
            <a:r>
              <a:rPr b="0" lang="en-US" sz="1800" spc="-1" strike="noStrike">
                <a:solidFill>
                  <a:srgbClr val="000000"/>
                </a:solidFill>
                <a:latin typeface="Times New Roman"/>
              </a:rPr>
              <a:t>|</a:t>
            </a:r>
            <a:r>
              <a:rPr b="1" lang="en-US" sz="1800" spc="-1" strike="noStrike">
                <a:solidFill>
                  <a:srgbClr val="000000"/>
                </a:solidFill>
                <a:latin typeface="Times New Roman"/>
              </a:rPr>
              <a:t> d</a:t>
            </a:r>
            <a:r>
              <a:rPr b="1" lang="en-US" sz="1800" spc="-1" strike="noStrike" baseline="-30000">
                <a:solidFill>
                  <a:srgbClr val="000000"/>
                </a:solidFill>
                <a:latin typeface="Times New Roman"/>
              </a:rPr>
              <a:t>1 </a:t>
            </a:r>
            <a:r>
              <a:rPr b="0" lang="en-US" sz="1800" spc="-1" strike="noStrike">
                <a:solidFill>
                  <a:srgbClr val="000000"/>
                </a:solidFill>
                <a:latin typeface="Times New Roman"/>
              </a:rPr>
              <a:t>|| = (3*3+2*2+0*0+5*5+0*0+0*0+0*0+2*2+0*0+0*0)</a:t>
            </a:r>
            <a:r>
              <a:rPr b="1" lang="en-US" sz="1800" spc="-1" strike="noStrike" baseline="30000">
                <a:solidFill>
                  <a:srgbClr val="000000"/>
                </a:solidFill>
                <a:latin typeface="Times New Roman"/>
              </a:rPr>
              <a:t>0.5</a:t>
            </a:r>
            <a:r>
              <a:rPr b="0" lang="en-US" sz="1800" spc="-1" strike="noStrike">
                <a:solidFill>
                  <a:srgbClr val="000000"/>
                </a:solidFill>
                <a:latin typeface="Times New Roman"/>
              </a:rPr>
              <a:t> =  (42) </a:t>
            </a:r>
            <a:r>
              <a:rPr b="1" lang="en-US" sz="1800" spc="-1" strike="noStrike" baseline="30000">
                <a:solidFill>
                  <a:srgbClr val="000000"/>
                </a:solidFill>
                <a:latin typeface="Times New Roman"/>
              </a:rPr>
              <a:t>0.5</a:t>
            </a:r>
            <a:r>
              <a:rPr b="0" lang="en-US" sz="1800" spc="-1" strike="noStrike">
                <a:solidFill>
                  <a:srgbClr val="000000"/>
                </a:solidFill>
                <a:latin typeface="Times New Roman"/>
              </a:rPr>
              <a:t> = 6.481</a:t>
            </a:r>
            <a:endParaRPr b="0" lang="en-US" sz="1800" spc="-1" strike="noStrike">
              <a:solidFill>
                <a:srgbClr val="000000"/>
              </a:solidFill>
              <a:latin typeface="Arial"/>
            </a:endParaRPr>
          </a:p>
          <a:p>
            <a:pPr>
              <a:lnSpc>
                <a:spcPct val="100000"/>
              </a:lnSpc>
              <a:spcBef>
                <a:spcPts val="360"/>
              </a:spcBef>
              <a:spcAft>
                <a:spcPts val="400"/>
              </a:spcAft>
              <a:tabLst>
                <a:tab algn="l" pos="0"/>
              </a:tabLst>
            </a:pPr>
            <a:r>
              <a:rPr b="0" lang="en-US" sz="1800" spc="-1" strike="noStrike">
                <a:solidFill>
                  <a:srgbClr val="000000"/>
                </a:solidFill>
                <a:latin typeface="Times New Roman"/>
              </a:rPr>
              <a:t>||</a:t>
            </a:r>
            <a:r>
              <a:rPr b="1" lang="en-US" sz="1800" spc="-1" strike="noStrike">
                <a:solidFill>
                  <a:srgbClr val="000000"/>
                </a:solidFill>
                <a:latin typeface="Times New Roman"/>
              </a:rPr>
              <a:t> d</a:t>
            </a:r>
            <a:r>
              <a:rPr b="1" lang="en-US" sz="1800" spc="-1" strike="noStrike" baseline="-30000">
                <a:solidFill>
                  <a:srgbClr val="000000"/>
                </a:solidFill>
                <a:latin typeface="Times New Roman"/>
              </a:rPr>
              <a:t>2 </a:t>
            </a:r>
            <a:r>
              <a:rPr b="0" lang="en-US" sz="1800" spc="-1" strike="noStrike">
                <a:solidFill>
                  <a:srgbClr val="000000"/>
                </a:solidFill>
                <a:latin typeface="Times New Roman"/>
              </a:rPr>
              <a:t>|| = (1*1+0*0+0*0+0*0+0*0+0*0+0*0+1*1+0*0+2*2)</a:t>
            </a:r>
            <a:r>
              <a:rPr b="0" lang="en-US" sz="1800" spc="-1" strike="noStrike" baseline="30000">
                <a:solidFill>
                  <a:srgbClr val="000000"/>
                </a:solidFill>
                <a:latin typeface="Times New Roman"/>
              </a:rPr>
              <a:t> </a:t>
            </a:r>
            <a:r>
              <a:rPr b="1" lang="en-US" sz="1800" spc="-1" strike="noStrike" baseline="30000">
                <a:solidFill>
                  <a:srgbClr val="000000"/>
                </a:solidFill>
                <a:latin typeface="Times New Roman"/>
              </a:rPr>
              <a:t>0.5</a:t>
            </a:r>
            <a:r>
              <a:rPr b="0" lang="en-US" sz="1800" spc="-1" strike="noStrike" baseline="30000">
                <a:solidFill>
                  <a:srgbClr val="000000"/>
                </a:solidFill>
                <a:latin typeface="Times New Roman"/>
              </a:rPr>
              <a:t> </a:t>
            </a:r>
            <a:r>
              <a:rPr b="0" lang="en-US" sz="1800" spc="-1" strike="noStrike">
                <a:solidFill>
                  <a:srgbClr val="000000"/>
                </a:solidFill>
                <a:latin typeface="Times New Roman"/>
              </a:rPr>
              <a:t>= (6) </a:t>
            </a:r>
            <a:r>
              <a:rPr b="1" lang="en-US" sz="1800" spc="-1" strike="noStrike" baseline="30000">
                <a:solidFill>
                  <a:srgbClr val="000000"/>
                </a:solidFill>
                <a:latin typeface="Times New Roman"/>
              </a:rPr>
              <a:t>0.5</a:t>
            </a:r>
            <a:r>
              <a:rPr b="0" lang="en-US" sz="1800" spc="-1" strike="noStrike">
                <a:solidFill>
                  <a:srgbClr val="000000"/>
                </a:solidFill>
                <a:latin typeface="Times New Roman"/>
              </a:rPr>
              <a:t> = 2.449</a:t>
            </a:r>
            <a:endParaRPr b="0" lang="en-US" sz="1800" spc="-1" strike="noStrike">
              <a:solidFill>
                <a:srgbClr val="000000"/>
              </a:solidFill>
              <a:latin typeface="Arial"/>
            </a:endParaRPr>
          </a:p>
          <a:p>
            <a:pPr>
              <a:lnSpc>
                <a:spcPct val="100000"/>
              </a:lnSpc>
              <a:spcBef>
                <a:spcPts val="360"/>
              </a:spcBef>
              <a:spcAft>
                <a:spcPts val="400"/>
              </a:spcAft>
              <a:tabLst>
                <a:tab algn="l" pos="0"/>
              </a:tabLst>
            </a:pPr>
            <a:r>
              <a:rPr b="0" lang="en-US" sz="1800" spc="-1" strike="noStrike">
                <a:solidFill>
                  <a:srgbClr val="000000"/>
                </a:solidFill>
                <a:latin typeface="Times New Roman"/>
              </a:rPr>
              <a:t>cos(</a:t>
            </a:r>
            <a:r>
              <a:rPr b="1" lang="en-US" sz="1800" spc="-1" strike="noStrike">
                <a:solidFill>
                  <a:srgbClr val="000000"/>
                </a:solidFill>
                <a:latin typeface="Times New Roman"/>
              </a:rPr>
              <a:t>d</a:t>
            </a:r>
            <a:r>
              <a:rPr b="1" lang="en-US" sz="1800" spc="-1" strike="noStrike" baseline="-30000">
                <a:solidFill>
                  <a:srgbClr val="000000"/>
                </a:solidFill>
                <a:latin typeface="Times New Roman"/>
              </a:rPr>
              <a:t>1</a:t>
            </a:r>
            <a:r>
              <a:rPr b="0" i="1" lang="en-US" sz="1800" spc="-1" strike="noStrike">
                <a:solidFill>
                  <a:srgbClr val="000000"/>
                </a:solidFill>
                <a:latin typeface="Times New Roman"/>
              </a:rPr>
              <a:t>, </a:t>
            </a:r>
            <a:r>
              <a:rPr b="1" lang="en-US" sz="1800" spc="-1" strike="noStrike">
                <a:solidFill>
                  <a:srgbClr val="000000"/>
                </a:solidFill>
                <a:latin typeface="Times New Roman"/>
              </a:rPr>
              <a:t>d</a:t>
            </a:r>
            <a:r>
              <a:rPr b="1" lang="en-US" sz="1800" spc="-1" strike="noStrike" baseline="-30000">
                <a:solidFill>
                  <a:srgbClr val="000000"/>
                </a:solidFill>
                <a:latin typeface="Times New Roman"/>
              </a:rPr>
              <a:t>2</a:t>
            </a:r>
            <a:r>
              <a:rPr b="0" lang="en-US" sz="1800" spc="-1" strike="noStrike">
                <a:solidFill>
                  <a:srgbClr val="000000"/>
                </a:solidFill>
                <a:latin typeface="Times New Roman"/>
              </a:rPr>
              <a:t> ) = 0.3150</a:t>
            </a:r>
            <a:endParaRPr b="0" lang="en-US" sz="1800" spc="-1" strike="noStrike">
              <a:solidFill>
                <a:srgbClr val="000000"/>
              </a:solidFill>
              <a:latin typeface="Arial"/>
            </a:endParaRPr>
          </a:p>
          <a:p>
            <a:pPr>
              <a:lnSpc>
                <a:spcPct val="100000"/>
              </a:lnSpc>
              <a:spcBef>
                <a:spcPts val="360"/>
              </a:spcBef>
              <a:spcAft>
                <a:spcPts val="400"/>
              </a:spcAft>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Rectangle 2"/>
          <p:cNvSpPr txBox="1"/>
          <p:nvPr/>
        </p:nvSpPr>
        <p:spPr>
          <a:xfrm>
            <a:off x="343080" y="380880"/>
            <a:ext cx="8280000" cy="533160"/>
          </a:xfrm>
          <a:prstGeom prst="rect">
            <a:avLst/>
          </a:prstGeom>
          <a:noFill/>
          <a:ln w="0">
            <a:noFill/>
          </a:ln>
        </p:spPr>
        <p:txBody>
          <a:bodyPr lIns="90360" rIns="90360" tIns="44280" bIns="44280" anchor="b">
            <a:normAutofit fontScale="33000"/>
          </a:bodyPr>
          <a:p>
            <a:pPr>
              <a:lnSpc>
                <a:spcPts val="3600"/>
              </a:lnSpc>
            </a:pPr>
            <a:r>
              <a:rPr b="1" lang="en-US" sz="2800" spc="-1" strike="noStrike">
                <a:solidFill>
                  <a:srgbClr val="000000"/>
                </a:solidFill>
                <a:latin typeface="Tahoma"/>
              </a:rPr>
              <a:t>Correlation measures the linear relationship between objects</a:t>
            </a:r>
            <a:endParaRPr b="0" lang="en-US" sz="2800" spc="-1" strike="noStrike">
              <a:solidFill>
                <a:srgbClr val="000000"/>
              </a:solidFill>
              <a:latin typeface="Arial"/>
            </a:endParaRPr>
          </a:p>
        </p:txBody>
      </p:sp>
      <p:pic>
        <p:nvPicPr>
          <p:cNvPr id="333" name="Picture 168" descr=""/>
          <p:cNvPicPr/>
          <p:nvPr/>
        </p:nvPicPr>
        <p:blipFill>
          <a:blip r:embed="rId1"/>
          <a:stretch/>
        </p:blipFill>
        <p:spPr>
          <a:xfrm>
            <a:off x="567360" y="990720"/>
            <a:ext cx="7251480" cy="525744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Visually Evaluating Correlation</a:t>
            </a:r>
            <a:endParaRPr b="0" lang="en-US" sz="2800" spc="-1" strike="noStrike">
              <a:solidFill>
                <a:srgbClr val="000000"/>
              </a:solidFill>
              <a:latin typeface="Arial"/>
            </a:endParaRPr>
          </a:p>
        </p:txBody>
      </p:sp>
      <p:sp>
        <p:nvSpPr>
          <p:cNvPr id="335" name="Text Box 4"/>
          <p:cNvSpPr/>
          <p:nvPr/>
        </p:nvSpPr>
        <p:spPr>
          <a:xfrm>
            <a:off x="6629400" y="2971800"/>
            <a:ext cx="2285640" cy="143100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00"/>
              </a:spcBef>
            </a:pPr>
            <a:r>
              <a:rPr b="1" lang="en-US" sz="2200" spc="-1" strike="noStrike">
                <a:solidFill>
                  <a:srgbClr val="000000"/>
                </a:solidFill>
                <a:latin typeface="Arial"/>
              </a:rPr>
              <a:t>Scatter plots showing the similarity from –1 to 1.</a:t>
            </a:r>
            <a:endParaRPr b="0" lang="tr-TR" sz="2200" spc="-1" strike="noStrike">
              <a:latin typeface="Arial"/>
            </a:endParaRPr>
          </a:p>
        </p:txBody>
      </p:sp>
      <p:grpSp>
        <p:nvGrpSpPr>
          <p:cNvPr id="336" name="Group 5"/>
          <p:cNvGrpSpPr/>
          <p:nvPr/>
        </p:nvGrpSpPr>
        <p:grpSpPr>
          <a:xfrm>
            <a:off x="304920" y="838080"/>
            <a:ext cx="8534160" cy="152280"/>
            <a:chOff x="304920" y="838080"/>
            <a:chExt cx="8534160" cy="152280"/>
          </a:xfrm>
        </p:grpSpPr>
        <p:sp>
          <p:nvSpPr>
            <p:cNvPr id="337" name="Rectangle 6"/>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338" name="Rectangle 7"/>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pic>
        <p:nvPicPr>
          <p:cNvPr id="339" name="" descr=""/>
          <p:cNvPicPr/>
          <p:nvPr/>
        </p:nvPicPr>
        <p:blipFill>
          <a:blip r:embed="rId1"/>
          <a:srcRect l="8243" t="1853" r="5331" b="10369"/>
          <a:stretch/>
        </p:blipFill>
        <p:spPr>
          <a:xfrm>
            <a:off x="228600" y="990720"/>
            <a:ext cx="5905440" cy="563868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Drawback of Correlation</a:t>
            </a:r>
            <a:endParaRPr b="0" lang="en-US" sz="3200" spc="-1" strike="noStrike">
              <a:solidFill>
                <a:srgbClr val="000000"/>
              </a:solidFill>
              <a:latin typeface="Arial"/>
            </a:endParaRPr>
          </a:p>
        </p:txBody>
      </p:sp>
      <p:sp>
        <p:nvSpPr>
          <p:cNvPr id="341" name="Rectangle 3"/>
          <p:cNvSpPr txBox="1"/>
          <p:nvPr/>
        </p:nvSpPr>
        <p:spPr>
          <a:xfrm>
            <a:off x="228600" y="1143000"/>
            <a:ext cx="868644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1" lang="en-US" sz="2800" spc="-1" strike="noStrike">
                <a:solidFill>
                  <a:srgbClr val="000000"/>
                </a:solidFill>
                <a:latin typeface="Times New Roman"/>
              </a:rPr>
              <a:t>x</a:t>
            </a:r>
            <a:r>
              <a:rPr b="0" lang="en-US" sz="2800" spc="-1" strike="noStrike">
                <a:solidFill>
                  <a:srgbClr val="000000"/>
                </a:solidFill>
                <a:latin typeface="Times New Roman"/>
              </a:rPr>
              <a:t> = (-3, -2, -1, 0, 1, 2, 3)</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1" lang="en-US" sz="2800" spc="-1" strike="noStrike">
                <a:solidFill>
                  <a:srgbClr val="000000"/>
                </a:solidFill>
                <a:latin typeface="Times New Roman"/>
              </a:rPr>
              <a:t>y</a:t>
            </a:r>
            <a:r>
              <a:rPr b="0" lang="en-US" sz="2800" spc="-1" strike="noStrike">
                <a:solidFill>
                  <a:srgbClr val="000000"/>
                </a:solidFill>
                <a:latin typeface="Times New Roman"/>
              </a:rPr>
              <a:t> = (9, 4, 1, 0, 1, 4, 9)</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r>
              <a:rPr b="0" i="1" lang="en-US" sz="2800" spc="-1" strike="noStrike">
                <a:solidFill>
                  <a:srgbClr val="000000"/>
                </a:solidFill>
                <a:latin typeface="Times New Roman"/>
              </a:rPr>
              <a:t>y</a:t>
            </a:r>
            <a:r>
              <a:rPr b="0" lang="en-US" sz="2800" spc="-1" strike="noStrike" baseline="-25000">
                <a:solidFill>
                  <a:srgbClr val="000000"/>
                </a:solidFill>
                <a:latin typeface="Times New Roman"/>
              </a:rPr>
              <a:t>i</a:t>
            </a:r>
            <a:r>
              <a:rPr b="0" lang="en-US" sz="2800" spc="-1" strike="noStrike">
                <a:solidFill>
                  <a:srgbClr val="000000"/>
                </a:solidFill>
                <a:latin typeface="Times New Roman"/>
              </a:rPr>
              <a:t> = </a:t>
            </a:r>
            <a:r>
              <a:rPr b="0" i="1" lang="en-US" sz="2800" spc="-1" strike="noStrike">
                <a:solidFill>
                  <a:srgbClr val="000000"/>
                </a:solidFill>
                <a:latin typeface="Times New Roman"/>
              </a:rPr>
              <a:t>x</a:t>
            </a:r>
            <a:r>
              <a:rPr b="0" lang="en-US" sz="2800" spc="-1" strike="noStrike" baseline="-25000">
                <a:solidFill>
                  <a:srgbClr val="000000"/>
                </a:solidFill>
                <a:latin typeface="Times New Roman"/>
              </a:rPr>
              <a:t>i</a:t>
            </a:r>
            <a:r>
              <a:rPr b="0" lang="en-US" sz="2800" spc="-1" strike="noStrike" baseline="30000">
                <a:solidFill>
                  <a:srgbClr val="000000"/>
                </a:solidFill>
                <a:latin typeface="Times New Roman"/>
              </a:rPr>
              <a:t>2</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Times New Roman"/>
              </a:rPr>
              <a:t>mean(</a:t>
            </a:r>
            <a:r>
              <a:rPr b="1" lang="en-US" sz="2800" spc="-1" strike="noStrike">
                <a:solidFill>
                  <a:srgbClr val="000000"/>
                </a:solidFill>
                <a:latin typeface="Times New Roman"/>
              </a:rPr>
              <a:t>x</a:t>
            </a:r>
            <a:r>
              <a:rPr b="0" lang="en-US" sz="2800" spc="-1" strike="noStrike">
                <a:solidFill>
                  <a:srgbClr val="000000"/>
                </a:solidFill>
                <a:latin typeface="Times New Roman"/>
              </a:rPr>
              <a:t>) = 0, mean(</a:t>
            </a:r>
            <a:r>
              <a:rPr b="1" lang="en-US" sz="2800" spc="-1" strike="noStrike">
                <a:solidFill>
                  <a:srgbClr val="000000"/>
                </a:solidFill>
                <a:latin typeface="Times New Roman"/>
              </a:rPr>
              <a:t>y</a:t>
            </a:r>
            <a:r>
              <a:rPr b="0" lang="en-US" sz="2800" spc="-1" strike="noStrike">
                <a:solidFill>
                  <a:srgbClr val="000000"/>
                </a:solidFill>
                <a:latin typeface="Times New Roman"/>
              </a:rPr>
              <a:t>) = 4</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Times New Roman"/>
              </a:rPr>
              <a:t>std(</a:t>
            </a:r>
            <a:r>
              <a:rPr b="1" lang="en-US" sz="2800" spc="-1" strike="noStrike">
                <a:solidFill>
                  <a:srgbClr val="000000"/>
                </a:solidFill>
                <a:latin typeface="Times New Roman"/>
              </a:rPr>
              <a:t>x</a:t>
            </a:r>
            <a:r>
              <a:rPr b="0" lang="en-US" sz="2800" spc="-1" strike="noStrike">
                <a:solidFill>
                  <a:srgbClr val="000000"/>
                </a:solidFill>
                <a:latin typeface="Times New Roman"/>
              </a:rPr>
              <a:t>) = 2.16, std(</a:t>
            </a:r>
            <a:r>
              <a:rPr b="1" lang="en-US" sz="2800" spc="-1" strike="noStrike">
                <a:solidFill>
                  <a:srgbClr val="000000"/>
                </a:solidFill>
                <a:latin typeface="Times New Roman"/>
              </a:rPr>
              <a:t>y)</a:t>
            </a:r>
            <a:r>
              <a:rPr b="0" lang="en-US" sz="2800" spc="-1" strike="noStrike">
                <a:solidFill>
                  <a:srgbClr val="000000"/>
                </a:solidFill>
                <a:latin typeface="Times New Roman"/>
              </a:rPr>
              <a:t> = 3.74</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marL="291960" indent="-291600">
              <a:lnSpc>
                <a:spcPct val="100000"/>
              </a:lnSpc>
              <a:spcBef>
                <a:spcPts val="201"/>
              </a:spcBef>
              <a:spcAft>
                <a:spcPts val="400"/>
              </a:spcAft>
              <a:buClr>
                <a:srgbClr val="0c7b9c"/>
              </a:buClr>
              <a:buSzPct val="75000"/>
              <a:buFont typeface="Monotype Sorts" charset="2"/>
              <a:buChar char=""/>
              <a:tabLst>
                <a:tab algn="l" pos="0"/>
              </a:tabLst>
            </a:pPr>
            <a:r>
              <a:rPr b="0" lang="en-US" sz="2000" spc="-1" strike="noStrike">
                <a:solidFill>
                  <a:srgbClr val="000000"/>
                </a:solidFill>
                <a:latin typeface="Times New Roman"/>
              </a:rPr>
              <a:t>corr = (-3)(5)+(-2)(0)+(-1)(-3)+(0)(-4)+(1)(-3)+(2)(0)+3(5) / ( 6 * 2.16 * 3.74 )</a:t>
            </a:r>
            <a:endParaRPr b="0" lang="en-US" sz="2000" spc="-1" strike="noStrike">
              <a:solidFill>
                <a:srgbClr val="000000"/>
              </a:solidFill>
              <a:latin typeface="Arial"/>
            </a:endParaRPr>
          </a:p>
          <a:p>
            <a:pPr>
              <a:lnSpc>
                <a:spcPct val="100000"/>
              </a:lnSpc>
              <a:spcBef>
                <a:spcPts val="201"/>
              </a:spcBef>
              <a:spcAft>
                <a:spcPts val="400"/>
              </a:spcAft>
              <a:tabLst>
                <a:tab algn="l" pos="0"/>
              </a:tabLst>
            </a:pPr>
            <a:r>
              <a:rPr b="0" lang="en-US" sz="2000" spc="-1" strike="noStrike">
                <a:solidFill>
                  <a:srgbClr val="000000"/>
                </a:solidFill>
                <a:latin typeface="Times New Roman"/>
              </a:rPr>
              <a:t>            </a:t>
            </a:r>
            <a:r>
              <a:rPr b="0" lang="en-US" sz="2000" spc="-1" strike="noStrike">
                <a:solidFill>
                  <a:srgbClr val="000000"/>
                </a:solidFill>
                <a:latin typeface="Times New Roman"/>
              </a:rPr>
              <a:t>= 0</a:t>
            </a:r>
            <a:endParaRPr b="0" lang="en-US" sz="2000" spc="-1" strike="noStrike">
              <a:solidFill>
                <a:srgbClr val="000000"/>
              </a:solidFill>
              <a:latin typeface="Arial"/>
            </a:endParaRPr>
          </a:p>
        </p:txBody>
      </p:sp>
      <p:pic>
        <p:nvPicPr>
          <p:cNvPr id="342" name="Picture 3" descr=""/>
          <p:cNvPicPr/>
          <p:nvPr/>
        </p:nvPicPr>
        <p:blipFill>
          <a:blip r:embed="rId1"/>
          <a:stretch/>
        </p:blipFill>
        <p:spPr>
          <a:xfrm>
            <a:off x="4952880" y="1063800"/>
            <a:ext cx="3611520" cy="270180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Correlation vs Cosine vs Euclidean Distance</a:t>
            </a:r>
            <a:endParaRPr b="0" lang="en-US" sz="2800" spc="-1" strike="noStrike">
              <a:solidFill>
                <a:srgbClr val="000000"/>
              </a:solidFill>
              <a:latin typeface="Arial"/>
            </a:endParaRPr>
          </a:p>
        </p:txBody>
      </p:sp>
      <p:sp>
        <p:nvSpPr>
          <p:cNvPr id="344" name="Content Placeholder 2"/>
          <p:cNvSpPr txBox="1"/>
          <p:nvPr/>
        </p:nvSpPr>
        <p:spPr>
          <a:xfrm>
            <a:off x="380880" y="990720"/>
            <a:ext cx="8318160" cy="5181120"/>
          </a:xfrm>
          <a:prstGeom prst="rect">
            <a:avLst/>
          </a:prstGeom>
          <a:noFill/>
          <a:ln w="0">
            <a:noFill/>
          </a:ln>
        </p:spPr>
        <p:txBody>
          <a:bodyPr lIns="90360" rIns="90360" tIns="44280" bIns="44280">
            <a:noAutofit/>
          </a:bodyPr>
          <a:p>
            <a:pPr marL="291960" indent="-291600">
              <a:lnSpc>
                <a:spcPct val="100000"/>
              </a:lnSpc>
              <a:spcBef>
                <a:spcPts val="181"/>
              </a:spcBef>
              <a:spcAft>
                <a:spcPts val="400"/>
              </a:spcAft>
              <a:buClr>
                <a:srgbClr val="0c7b9c"/>
              </a:buClr>
              <a:buSzPct val="75000"/>
              <a:buFont typeface="Monotype Sorts" charset="2"/>
              <a:buChar char=""/>
            </a:pPr>
            <a:r>
              <a:rPr b="0" lang="en-US" sz="1800" spc="-1" strike="noStrike">
                <a:solidFill>
                  <a:srgbClr val="000000"/>
                </a:solidFill>
                <a:latin typeface="Arial"/>
              </a:rPr>
              <a:t>Compare the three proximity measures according to their behavior under variable transformation</a:t>
            </a:r>
            <a:endParaRPr b="0" lang="en-US" sz="1800" spc="-1" strike="noStrike">
              <a:solidFill>
                <a:srgbClr val="000000"/>
              </a:solidFill>
              <a:latin typeface="Arial"/>
            </a:endParaRPr>
          </a:p>
          <a:p>
            <a:pPr lvl="1" marL="800280" indent="-342720">
              <a:lnSpc>
                <a:spcPct val="100000"/>
              </a:lnSpc>
              <a:spcBef>
                <a:spcPts val="181"/>
              </a:spcBef>
              <a:spcAft>
                <a:spcPts val="400"/>
              </a:spcAft>
              <a:buClr>
                <a:srgbClr val="0c7b9c"/>
              </a:buClr>
              <a:buFont typeface="Arial"/>
              <a:buChar char="–"/>
            </a:pPr>
            <a:r>
              <a:rPr b="0" lang="en-US" sz="1800" spc="-1" strike="noStrike">
                <a:solidFill>
                  <a:srgbClr val="000000"/>
                </a:solidFill>
                <a:latin typeface="Arial"/>
              </a:rPr>
              <a:t>scaling: multiplication by a value</a:t>
            </a:r>
            <a:endParaRPr b="0" lang="en-US" sz="1800" spc="-1" strike="noStrike">
              <a:solidFill>
                <a:srgbClr val="000000"/>
              </a:solidFill>
              <a:latin typeface="Arial"/>
            </a:endParaRPr>
          </a:p>
          <a:p>
            <a:pPr lvl="1" marL="800280" indent="-342720">
              <a:lnSpc>
                <a:spcPct val="100000"/>
              </a:lnSpc>
              <a:spcBef>
                <a:spcPts val="181"/>
              </a:spcBef>
              <a:spcAft>
                <a:spcPts val="400"/>
              </a:spcAft>
              <a:buClr>
                <a:srgbClr val="0c7b9c"/>
              </a:buClr>
              <a:buFont typeface="Arial"/>
              <a:buChar char="–"/>
            </a:pPr>
            <a:r>
              <a:rPr b="0" lang="en-US" sz="1800" spc="-1" strike="noStrike">
                <a:solidFill>
                  <a:srgbClr val="000000"/>
                </a:solidFill>
                <a:latin typeface="Arial"/>
              </a:rPr>
              <a:t>translation: adding a constant</a:t>
            </a:r>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pPr marL="291960" indent="-291600">
              <a:lnSpc>
                <a:spcPct val="100000"/>
              </a:lnSpc>
              <a:spcBef>
                <a:spcPts val="181"/>
              </a:spcBef>
              <a:spcAft>
                <a:spcPts val="400"/>
              </a:spcAft>
              <a:buClr>
                <a:srgbClr val="0c7b9c"/>
              </a:buClr>
              <a:buSzPct val="75000"/>
              <a:buFont typeface="Monotype Sorts" charset="2"/>
              <a:buChar char=""/>
            </a:pPr>
            <a:r>
              <a:rPr b="0" lang="en-US" sz="1800" spc="-1" strike="noStrike">
                <a:solidFill>
                  <a:srgbClr val="000000"/>
                </a:solidFill>
                <a:latin typeface="Arial"/>
              </a:rPr>
              <a:t>Consider the example</a:t>
            </a:r>
            <a:endParaRPr b="0" lang="en-US" sz="1800" spc="-1" strike="noStrike">
              <a:solidFill>
                <a:srgbClr val="000000"/>
              </a:solidFill>
              <a:latin typeface="Arial"/>
            </a:endParaRPr>
          </a:p>
          <a:p>
            <a:pPr lvl="1" marL="800280" indent="-342720">
              <a:lnSpc>
                <a:spcPct val="100000"/>
              </a:lnSpc>
              <a:spcBef>
                <a:spcPts val="159"/>
              </a:spcBef>
              <a:spcAft>
                <a:spcPts val="400"/>
              </a:spcAft>
              <a:buClr>
                <a:srgbClr val="0c7b9c"/>
              </a:buClr>
              <a:buFont typeface="Arial"/>
              <a:buChar char="–"/>
            </a:pPr>
            <a:r>
              <a:rPr b="1" lang="en-US" sz="1600" spc="-1" strike="noStrike">
                <a:solidFill>
                  <a:srgbClr val="000000"/>
                </a:solidFill>
                <a:latin typeface="Arial"/>
              </a:rPr>
              <a:t>x </a:t>
            </a:r>
            <a:r>
              <a:rPr b="0" lang="en-US" sz="1600" spc="-1" strike="noStrike">
                <a:solidFill>
                  <a:srgbClr val="000000"/>
                </a:solidFill>
                <a:latin typeface="Arial"/>
              </a:rPr>
              <a:t>= (1</a:t>
            </a:r>
            <a:r>
              <a:rPr b="0" i="1" lang="en-US" sz="1600" spc="-1" strike="noStrike">
                <a:solidFill>
                  <a:srgbClr val="000000"/>
                </a:solidFill>
                <a:latin typeface="Arial"/>
              </a:rPr>
              <a:t>, </a:t>
            </a:r>
            <a:r>
              <a:rPr b="0" lang="en-US" sz="1600" spc="-1" strike="noStrike">
                <a:solidFill>
                  <a:srgbClr val="000000"/>
                </a:solidFill>
                <a:latin typeface="Arial"/>
              </a:rPr>
              <a:t>2</a:t>
            </a:r>
            <a:r>
              <a:rPr b="0" i="1" lang="en-US" sz="1600" spc="-1" strike="noStrike">
                <a:solidFill>
                  <a:srgbClr val="000000"/>
                </a:solidFill>
                <a:latin typeface="Arial"/>
              </a:rPr>
              <a:t>, </a:t>
            </a:r>
            <a:r>
              <a:rPr b="0" lang="en-US" sz="1600" spc="-1" strike="noStrike">
                <a:solidFill>
                  <a:srgbClr val="000000"/>
                </a:solidFill>
                <a:latin typeface="Arial"/>
              </a:rPr>
              <a:t>4</a:t>
            </a:r>
            <a:r>
              <a:rPr b="0" i="1" lang="en-US" sz="1600" spc="-1" strike="noStrike">
                <a:solidFill>
                  <a:srgbClr val="000000"/>
                </a:solidFill>
                <a:latin typeface="Arial"/>
              </a:rPr>
              <a:t>, </a:t>
            </a:r>
            <a:r>
              <a:rPr b="0" lang="en-US" sz="1600" spc="-1" strike="noStrike">
                <a:solidFill>
                  <a:srgbClr val="000000"/>
                </a:solidFill>
                <a:latin typeface="Arial"/>
              </a:rPr>
              <a:t>3</a:t>
            </a:r>
            <a:r>
              <a:rPr b="0" i="1" lang="en-US" sz="1600" spc="-1" strike="noStrike">
                <a:solidFill>
                  <a:srgbClr val="000000"/>
                </a:solidFill>
                <a:latin typeface="Arial"/>
              </a:rPr>
              <a:t>, </a:t>
            </a:r>
            <a:r>
              <a:rPr b="0" lang="en-US" sz="1600" spc="-1" strike="noStrike">
                <a:solidFill>
                  <a:srgbClr val="000000"/>
                </a:solidFill>
                <a:latin typeface="Arial"/>
              </a:rPr>
              <a:t>0</a:t>
            </a:r>
            <a:r>
              <a:rPr b="0" i="1" lang="en-US" sz="1600" spc="-1" strike="noStrike">
                <a:solidFill>
                  <a:srgbClr val="000000"/>
                </a:solidFill>
                <a:latin typeface="Arial"/>
              </a:rPr>
              <a:t>, </a:t>
            </a:r>
            <a:r>
              <a:rPr b="0" lang="en-US" sz="1600" spc="-1" strike="noStrike">
                <a:solidFill>
                  <a:srgbClr val="000000"/>
                </a:solidFill>
                <a:latin typeface="Arial"/>
              </a:rPr>
              <a:t>0</a:t>
            </a:r>
            <a:r>
              <a:rPr b="0" i="1" lang="en-US" sz="1600" spc="-1" strike="noStrike">
                <a:solidFill>
                  <a:srgbClr val="000000"/>
                </a:solidFill>
                <a:latin typeface="Arial"/>
              </a:rPr>
              <a:t>, </a:t>
            </a:r>
            <a:r>
              <a:rPr b="0" lang="en-US" sz="1600" spc="-1" strike="noStrike">
                <a:solidFill>
                  <a:srgbClr val="000000"/>
                </a:solidFill>
                <a:latin typeface="Arial"/>
              </a:rPr>
              <a:t>0), </a:t>
            </a:r>
            <a:r>
              <a:rPr b="1" lang="es-ES" sz="1600" spc="-1" strike="noStrike">
                <a:solidFill>
                  <a:srgbClr val="000000"/>
                </a:solidFill>
                <a:latin typeface="Arial"/>
              </a:rPr>
              <a:t>y </a:t>
            </a:r>
            <a:r>
              <a:rPr b="0" lang="es-ES" sz="1600" spc="-1" strike="noStrike">
                <a:solidFill>
                  <a:srgbClr val="000000"/>
                </a:solidFill>
                <a:latin typeface="Arial"/>
              </a:rPr>
              <a:t>= (1</a:t>
            </a:r>
            <a:r>
              <a:rPr b="0" i="1" lang="es-ES" sz="1600" spc="-1" strike="noStrike">
                <a:solidFill>
                  <a:srgbClr val="000000"/>
                </a:solidFill>
                <a:latin typeface="Arial"/>
              </a:rPr>
              <a:t>, </a:t>
            </a:r>
            <a:r>
              <a:rPr b="0" lang="es-ES" sz="1600" spc="-1" strike="noStrike">
                <a:solidFill>
                  <a:srgbClr val="000000"/>
                </a:solidFill>
                <a:latin typeface="Arial"/>
              </a:rPr>
              <a:t>2</a:t>
            </a:r>
            <a:r>
              <a:rPr b="0" i="1" lang="es-ES" sz="1600" spc="-1" strike="noStrike">
                <a:solidFill>
                  <a:srgbClr val="000000"/>
                </a:solidFill>
                <a:latin typeface="Arial"/>
              </a:rPr>
              <a:t>, </a:t>
            </a:r>
            <a:r>
              <a:rPr b="0" lang="es-ES" sz="1600" spc="-1" strike="noStrike">
                <a:solidFill>
                  <a:srgbClr val="000000"/>
                </a:solidFill>
                <a:latin typeface="Arial"/>
              </a:rPr>
              <a:t>3</a:t>
            </a:r>
            <a:r>
              <a:rPr b="0" i="1" lang="es-ES" sz="1600" spc="-1" strike="noStrike">
                <a:solidFill>
                  <a:srgbClr val="000000"/>
                </a:solidFill>
                <a:latin typeface="Arial"/>
              </a:rPr>
              <a:t>, </a:t>
            </a:r>
            <a:r>
              <a:rPr b="0" lang="es-ES" sz="1600" spc="-1" strike="noStrike">
                <a:solidFill>
                  <a:srgbClr val="000000"/>
                </a:solidFill>
                <a:latin typeface="Arial"/>
              </a:rPr>
              <a:t>4</a:t>
            </a:r>
            <a:r>
              <a:rPr b="0" i="1" lang="es-ES" sz="1600" spc="-1" strike="noStrike">
                <a:solidFill>
                  <a:srgbClr val="000000"/>
                </a:solidFill>
                <a:latin typeface="Arial"/>
              </a:rPr>
              <a:t>, </a:t>
            </a:r>
            <a:r>
              <a:rPr b="0" lang="es-ES" sz="1600" spc="-1" strike="noStrike">
                <a:solidFill>
                  <a:srgbClr val="000000"/>
                </a:solidFill>
                <a:latin typeface="Arial"/>
              </a:rPr>
              <a:t>0</a:t>
            </a:r>
            <a:r>
              <a:rPr b="0" i="1" lang="es-ES" sz="1600" spc="-1" strike="noStrike">
                <a:solidFill>
                  <a:srgbClr val="000000"/>
                </a:solidFill>
                <a:latin typeface="Arial"/>
              </a:rPr>
              <a:t>, </a:t>
            </a:r>
            <a:r>
              <a:rPr b="0" lang="es-ES" sz="1600" spc="-1" strike="noStrike">
                <a:solidFill>
                  <a:srgbClr val="000000"/>
                </a:solidFill>
                <a:latin typeface="Arial"/>
              </a:rPr>
              <a:t>0</a:t>
            </a:r>
            <a:r>
              <a:rPr b="0" i="1" lang="es-ES" sz="1600" spc="-1" strike="noStrike">
                <a:solidFill>
                  <a:srgbClr val="000000"/>
                </a:solidFill>
                <a:latin typeface="Arial"/>
              </a:rPr>
              <a:t>, </a:t>
            </a:r>
            <a:r>
              <a:rPr b="0" lang="es-ES" sz="1600" spc="-1" strike="noStrike">
                <a:solidFill>
                  <a:srgbClr val="000000"/>
                </a:solidFill>
                <a:latin typeface="Arial"/>
              </a:rPr>
              <a:t>0)</a:t>
            </a:r>
            <a:endParaRPr b="0" lang="en-US" sz="1600" spc="-1" strike="noStrike">
              <a:solidFill>
                <a:srgbClr val="000000"/>
              </a:solidFill>
              <a:latin typeface="Arial"/>
            </a:endParaRPr>
          </a:p>
          <a:p>
            <a:pPr lvl="1" marL="800280" indent="-342720">
              <a:lnSpc>
                <a:spcPct val="100000"/>
              </a:lnSpc>
              <a:spcBef>
                <a:spcPts val="159"/>
              </a:spcBef>
              <a:spcAft>
                <a:spcPts val="400"/>
              </a:spcAft>
              <a:buClr>
                <a:srgbClr val="0c7b9c"/>
              </a:buClr>
              <a:buFont typeface="Arial"/>
              <a:buChar char="–"/>
            </a:pPr>
            <a:r>
              <a:rPr b="1" lang="en-US" sz="1600" spc="-1" strike="noStrike">
                <a:solidFill>
                  <a:srgbClr val="000000"/>
                </a:solidFill>
                <a:latin typeface="Arial"/>
              </a:rPr>
              <a:t>y</a:t>
            </a:r>
            <a:r>
              <a:rPr b="1" lang="en-US" sz="1600" spc="-1" strike="noStrike" baseline="-25000">
                <a:solidFill>
                  <a:srgbClr val="000000"/>
                </a:solidFill>
                <a:latin typeface="Arial"/>
              </a:rPr>
              <a:t>s  </a:t>
            </a:r>
            <a:r>
              <a:rPr b="1" lang="en-US" sz="1600" spc="-1" strike="noStrike">
                <a:solidFill>
                  <a:srgbClr val="000000"/>
                </a:solidFill>
                <a:latin typeface="Arial"/>
              </a:rPr>
              <a:t>= y * 2 </a:t>
            </a:r>
            <a:r>
              <a:rPr b="0" lang="en-US" sz="1600" spc="-1" strike="noStrike">
                <a:solidFill>
                  <a:srgbClr val="000000"/>
                </a:solidFill>
                <a:latin typeface="Arial"/>
              </a:rPr>
              <a:t>(scaled version of y),  </a:t>
            </a:r>
            <a:r>
              <a:rPr b="1" lang="en-US" sz="1600" spc="-1" strike="noStrike">
                <a:solidFill>
                  <a:srgbClr val="000000"/>
                </a:solidFill>
                <a:latin typeface="Arial"/>
              </a:rPr>
              <a:t>y</a:t>
            </a:r>
            <a:r>
              <a:rPr b="1" lang="en-US" sz="1600" spc="-1" strike="noStrike" baseline="-25000">
                <a:solidFill>
                  <a:srgbClr val="000000"/>
                </a:solidFill>
                <a:latin typeface="Arial"/>
              </a:rPr>
              <a:t>t  </a:t>
            </a:r>
            <a:r>
              <a:rPr b="1" lang="en-US" sz="1600" spc="-1" strike="noStrike">
                <a:solidFill>
                  <a:srgbClr val="000000"/>
                </a:solidFill>
                <a:latin typeface="Arial"/>
              </a:rPr>
              <a:t>= y + 5 </a:t>
            </a:r>
            <a:r>
              <a:rPr b="0" lang="en-US" sz="1600" spc="-1" strike="noStrike">
                <a:solidFill>
                  <a:srgbClr val="000000"/>
                </a:solidFill>
                <a:latin typeface="Arial"/>
              </a:rPr>
              <a:t>(translated version)</a:t>
            </a:r>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a:p>
            <a:pPr>
              <a:lnSpc>
                <a:spcPct val="100000"/>
              </a:lnSpc>
              <a:spcBef>
                <a:spcPts val="281"/>
              </a:spcBef>
              <a:spcAft>
                <a:spcPts val="400"/>
              </a:spcAft>
            </a:pPr>
            <a:endParaRPr b="0" lang="en-US" sz="1600" spc="-1" strike="noStrike">
              <a:solidFill>
                <a:srgbClr val="000000"/>
              </a:solidFill>
              <a:latin typeface="Arial"/>
            </a:endParaRPr>
          </a:p>
        </p:txBody>
      </p:sp>
      <p:graphicFrame>
        <p:nvGraphicFramePr>
          <p:cNvPr id="345" name="Table 4"/>
          <p:cNvGraphicFramePr/>
          <p:nvPr/>
        </p:nvGraphicFramePr>
        <p:xfrm>
          <a:off x="609480" y="2438280"/>
          <a:ext cx="6248160" cy="937080"/>
        </p:xfrm>
        <a:graphic>
          <a:graphicData uri="http://schemas.openxmlformats.org/drawingml/2006/table">
            <a:tbl>
              <a:tblPr/>
              <a:tblGrid>
                <a:gridCol w="1901520"/>
                <a:gridCol w="950760"/>
                <a:gridCol w="1290240"/>
                <a:gridCol w="2105640"/>
              </a:tblGrid>
              <a:tr h="262440">
                <a:tc>
                  <a:txBody>
                    <a:bodyPr>
                      <a:noAutofit/>
                    </a:bodyPr>
                    <a:p>
                      <a:pPr>
                        <a:lnSpc>
                          <a:spcPct val="100000"/>
                        </a:lnSpc>
                      </a:pPr>
                      <a:r>
                        <a:rPr b="1" lang="en-US" sz="1200" spc="-1" strike="noStrike">
                          <a:solidFill>
                            <a:srgbClr val="ffffff"/>
                          </a:solidFill>
                          <a:latin typeface="Arial"/>
                        </a:rPr>
                        <a:t>Property</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Cosine</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Correlation</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Euclidean Distance</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433080">
                <a:tc>
                  <a:txBody>
                    <a:bodyPr>
                      <a:noAutofit/>
                    </a:bodyPr>
                    <a:p>
                      <a:pPr>
                        <a:lnSpc>
                          <a:spcPct val="100000"/>
                        </a:lnSpc>
                      </a:pPr>
                      <a:r>
                        <a:rPr b="0" lang="en-US" sz="1200" spc="-1" strike="noStrike">
                          <a:solidFill>
                            <a:srgbClr val="000000"/>
                          </a:solidFill>
                          <a:latin typeface="Arial"/>
                        </a:rPr>
                        <a:t>Invariant to scaling (multiplication)</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Yes</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Yes</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No</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433080">
                <a:tc>
                  <a:txBody>
                    <a:bodyPr>
                      <a:noAutofit/>
                    </a:bodyPr>
                    <a:p>
                      <a:pPr>
                        <a:lnSpc>
                          <a:spcPct val="100000"/>
                        </a:lnSpc>
                      </a:pPr>
                      <a:r>
                        <a:rPr b="0" lang="en-US" sz="1200" spc="-1" strike="noStrike">
                          <a:solidFill>
                            <a:srgbClr val="000000"/>
                          </a:solidFill>
                          <a:latin typeface="Arial"/>
                        </a:rPr>
                        <a:t>Invariant to translation (addition)</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No</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Yes</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No</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bl>
          </a:graphicData>
        </a:graphic>
      </p:graphicFrame>
      <p:graphicFrame>
        <p:nvGraphicFramePr>
          <p:cNvPr id="346" name="Table 4"/>
          <p:cNvGraphicFramePr/>
          <p:nvPr/>
        </p:nvGraphicFramePr>
        <p:xfrm>
          <a:off x="609480" y="4881960"/>
          <a:ext cx="5638320" cy="1218960"/>
        </p:xfrm>
        <a:graphic>
          <a:graphicData uri="http://schemas.openxmlformats.org/drawingml/2006/table">
            <a:tbl>
              <a:tblPr/>
              <a:tblGrid>
                <a:gridCol w="1716120"/>
                <a:gridCol w="857880"/>
                <a:gridCol w="1164240"/>
                <a:gridCol w="1900080"/>
              </a:tblGrid>
              <a:tr h="286560">
                <a:tc>
                  <a:txBody>
                    <a:bodyPr>
                      <a:noAutofit/>
                    </a:bodyPr>
                    <a:p>
                      <a:pPr>
                        <a:lnSpc>
                          <a:spcPct val="100000"/>
                        </a:lnSpc>
                      </a:pPr>
                      <a:r>
                        <a:rPr b="1" lang="en-US" sz="1200" spc="-1" strike="noStrike">
                          <a:solidFill>
                            <a:srgbClr val="ffffff"/>
                          </a:solidFill>
                          <a:latin typeface="Arial"/>
                        </a:rPr>
                        <a:t>Measure</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a:t>
                      </a:r>
                      <a:r>
                        <a:rPr b="1" i="1" lang="en-US" sz="1200" spc="-1" strike="noStrike">
                          <a:solidFill>
                            <a:srgbClr val="ffffff"/>
                          </a:solidFill>
                          <a:latin typeface="Arial"/>
                        </a:rPr>
                        <a:t>x , y</a:t>
                      </a:r>
                      <a:r>
                        <a:rPr b="1" lang="en-US" sz="1200" spc="-1" strike="noStrike">
                          <a:solidFill>
                            <a:srgbClr val="ffffff"/>
                          </a:solidFill>
                          <a:latin typeface="Arial"/>
                        </a:rPr>
                        <a:t>)</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a:t>
                      </a:r>
                      <a:r>
                        <a:rPr b="1" i="1" lang="en-US" sz="1200" spc="-1" strike="noStrike">
                          <a:solidFill>
                            <a:srgbClr val="ffffff"/>
                          </a:solidFill>
                          <a:latin typeface="Arial"/>
                        </a:rPr>
                        <a:t>x , </a:t>
                      </a:r>
                      <a:r>
                        <a:rPr b="1" lang="en-US" sz="1200" spc="-1" strike="noStrike">
                          <a:solidFill>
                            <a:srgbClr val="ffffff"/>
                          </a:solidFill>
                          <a:latin typeface="Arial"/>
                        </a:rPr>
                        <a:t>y</a:t>
                      </a:r>
                      <a:r>
                        <a:rPr b="1" lang="en-US" sz="1200" spc="-1" strike="noStrike" baseline="-25000">
                          <a:solidFill>
                            <a:srgbClr val="ffffff"/>
                          </a:solidFill>
                          <a:latin typeface="Arial"/>
                        </a:rPr>
                        <a:t>s</a:t>
                      </a:r>
                      <a:r>
                        <a:rPr b="1" lang="en-US" sz="1200" spc="-1" strike="noStrike">
                          <a:solidFill>
                            <a:srgbClr val="ffffff"/>
                          </a:solidFill>
                          <a:latin typeface="Arial"/>
                        </a:rPr>
                        <a:t>)</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200" spc="-1" strike="noStrike">
                          <a:solidFill>
                            <a:srgbClr val="ffffff"/>
                          </a:solidFill>
                          <a:latin typeface="Arial"/>
                        </a:rPr>
                        <a:t>(</a:t>
                      </a:r>
                      <a:r>
                        <a:rPr b="1" i="1" lang="en-US" sz="1200" spc="-1" strike="noStrike">
                          <a:solidFill>
                            <a:srgbClr val="ffffff"/>
                          </a:solidFill>
                          <a:latin typeface="Arial"/>
                        </a:rPr>
                        <a:t>x , </a:t>
                      </a:r>
                      <a:r>
                        <a:rPr b="1" lang="en-US" sz="1200" spc="-1" strike="noStrike">
                          <a:solidFill>
                            <a:srgbClr val="ffffff"/>
                          </a:solidFill>
                          <a:latin typeface="Arial"/>
                        </a:rPr>
                        <a:t>y</a:t>
                      </a:r>
                      <a:r>
                        <a:rPr b="1" lang="en-US" sz="1200" spc="-1" strike="noStrike" baseline="-25000">
                          <a:solidFill>
                            <a:srgbClr val="ffffff"/>
                          </a:solidFill>
                          <a:latin typeface="Arial"/>
                        </a:rPr>
                        <a:t>t</a:t>
                      </a:r>
                      <a:r>
                        <a:rPr b="1" lang="en-US" sz="1200" spc="-1" strike="noStrike">
                          <a:solidFill>
                            <a:srgbClr val="ffffff"/>
                          </a:solidFill>
                          <a:latin typeface="Arial"/>
                        </a:rPr>
                        <a:t>)</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370800">
                <a:tc>
                  <a:txBody>
                    <a:bodyPr>
                      <a:noAutofit/>
                    </a:bodyPr>
                    <a:p>
                      <a:pPr>
                        <a:lnSpc>
                          <a:spcPct val="100000"/>
                        </a:lnSpc>
                      </a:pPr>
                      <a:r>
                        <a:rPr b="0" lang="en-US" sz="1200" spc="-1" strike="noStrike">
                          <a:solidFill>
                            <a:srgbClr val="000000"/>
                          </a:solidFill>
                          <a:latin typeface="Arial"/>
                        </a:rPr>
                        <a:t>Cosine</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0.9667</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0.9667</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0.7940</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oAutofit/>
                    </a:bodyPr>
                    <a:p>
                      <a:pPr>
                        <a:lnSpc>
                          <a:spcPct val="100000"/>
                        </a:lnSpc>
                      </a:pPr>
                      <a:r>
                        <a:rPr b="0" lang="en-US" sz="1200" spc="-1" strike="noStrike">
                          <a:solidFill>
                            <a:srgbClr val="000000"/>
                          </a:solidFill>
                          <a:latin typeface="Arial"/>
                        </a:rPr>
                        <a:t>Correlation</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0.9429</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0.9429</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200" spc="-1" strike="noStrike">
                          <a:solidFill>
                            <a:srgbClr val="000000"/>
                          </a:solidFill>
                          <a:latin typeface="Arial"/>
                        </a:rPr>
                        <a:t>0.9429</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262440">
                <a:tc>
                  <a:txBody>
                    <a:bodyPr>
                      <a:noAutofit/>
                    </a:bodyPr>
                    <a:p>
                      <a:pPr>
                        <a:lnSpc>
                          <a:spcPct val="100000"/>
                        </a:lnSpc>
                      </a:pPr>
                      <a:r>
                        <a:rPr b="0" lang="en-US" sz="1200" spc="-1" strike="noStrike">
                          <a:solidFill>
                            <a:srgbClr val="000000"/>
                          </a:solidFill>
                          <a:latin typeface="Arial"/>
                        </a:rPr>
                        <a:t>Euclidean Distance</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1.4142</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5.8310</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200" spc="-1" strike="noStrike">
                          <a:solidFill>
                            <a:srgbClr val="000000"/>
                          </a:solidFill>
                          <a:latin typeface="Arial"/>
                        </a:rPr>
                        <a:t>14.2127</a:t>
                      </a:r>
                      <a:endParaRPr b="0" lang="tr-TR"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Correlation vs cosine vs Euclidean distance</a:t>
            </a:r>
            <a:endParaRPr b="0" lang="en-US" sz="2800" spc="-1" strike="noStrike">
              <a:solidFill>
                <a:srgbClr val="000000"/>
              </a:solidFill>
              <a:latin typeface="Arial"/>
            </a:endParaRPr>
          </a:p>
        </p:txBody>
      </p:sp>
      <p:sp>
        <p:nvSpPr>
          <p:cNvPr id="348" name="Content Placeholder 2"/>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21"/>
              </a:spcBef>
              <a:spcAft>
                <a:spcPts val="400"/>
              </a:spcAft>
              <a:buClr>
                <a:srgbClr val="0c7b9c"/>
              </a:buClr>
              <a:buSzPct val="75000"/>
              <a:buFont typeface="Monotype Sorts" charset="2"/>
              <a:buChar char=""/>
            </a:pPr>
            <a:r>
              <a:rPr b="0" lang="en-US" sz="2200" spc="-1" strike="noStrike">
                <a:solidFill>
                  <a:srgbClr val="000000"/>
                </a:solidFill>
                <a:latin typeface="Arial"/>
              </a:rPr>
              <a:t>Choice of the right proximity measure depends on the domain</a:t>
            </a:r>
            <a:endParaRPr b="0" lang="en-US" sz="2200" spc="-1" strike="noStrike">
              <a:solidFill>
                <a:srgbClr val="000000"/>
              </a:solidFill>
              <a:latin typeface="Arial"/>
            </a:endParaRPr>
          </a:p>
          <a:p>
            <a:pPr marL="291960" indent="-291600">
              <a:lnSpc>
                <a:spcPct val="100000"/>
              </a:lnSpc>
              <a:spcBef>
                <a:spcPts val="221"/>
              </a:spcBef>
              <a:spcAft>
                <a:spcPts val="400"/>
              </a:spcAft>
              <a:buClr>
                <a:srgbClr val="0c7b9c"/>
              </a:buClr>
              <a:buSzPct val="75000"/>
              <a:buFont typeface="Monotype Sorts" charset="2"/>
              <a:buChar char=""/>
            </a:pPr>
            <a:r>
              <a:rPr b="0" lang="en-US" sz="2200" spc="-1" strike="noStrike">
                <a:solidFill>
                  <a:srgbClr val="000000"/>
                </a:solidFill>
                <a:latin typeface="Arial"/>
              </a:rPr>
              <a:t>What is the correct choice of proximity measure for the following situations?</a:t>
            </a:r>
            <a:endParaRPr b="0" lang="en-US" sz="22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Comparing documents using the frequencies of words</a:t>
            </a:r>
            <a:endParaRPr b="0" lang="en-US" sz="2000" spc="-1" strike="noStrike">
              <a:solidFill>
                <a:srgbClr val="000000"/>
              </a:solidFill>
              <a:latin typeface="Arial"/>
            </a:endParaRPr>
          </a:p>
          <a:p>
            <a:pPr lvl="2" marL="1147680" indent="-232920">
              <a:lnSpc>
                <a:spcPct val="100000"/>
              </a:lnSpc>
              <a:spcBef>
                <a:spcPts val="159"/>
              </a:spcBef>
              <a:spcAft>
                <a:spcPts val="400"/>
              </a:spcAft>
              <a:buClr>
                <a:srgbClr val="0c7b9c"/>
              </a:buClr>
              <a:buSzPct val="70000"/>
              <a:buFont typeface="Wingdings" charset="2"/>
              <a:buChar char=""/>
            </a:pPr>
            <a:r>
              <a:rPr b="0" lang="en-US" sz="1600" spc="-1" strike="noStrike">
                <a:solidFill>
                  <a:srgbClr val="000000"/>
                </a:solidFill>
                <a:latin typeface="Arial"/>
              </a:rPr>
              <a:t>Documents are considered similar if the word frequencies are similar</a:t>
            </a:r>
            <a:endParaRPr b="0" lang="en-US" sz="1600" spc="-1" strike="noStrike">
              <a:solidFill>
                <a:srgbClr val="000000"/>
              </a:solidFill>
              <a:latin typeface="Times New Roman"/>
            </a:endParaRPr>
          </a:p>
          <a:p>
            <a:endParaRPr b="0" lang="en-US" sz="16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Comparing the temperature in Celsius of two locations</a:t>
            </a:r>
            <a:endParaRPr b="0" lang="en-US" sz="2000" spc="-1" strike="noStrike">
              <a:solidFill>
                <a:srgbClr val="000000"/>
              </a:solidFill>
              <a:latin typeface="Arial"/>
            </a:endParaRPr>
          </a:p>
          <a:p>
            <a:pPr lvl="2" marL="1147680" indent="-232920">
              <a:lnSpc>
                <a:spcPct val="100000"/>
              </a:lnSpc>
              <a:spcBef>
                <a:spcPts val="159"/>
              </a:spcBef>
              <a:spcAft>
                <a:spcPts val="400"/>
              </a:spcAft>
              <a:buClr>
                <a:srgbClr val="0c7b9c"/>
              </a:buClr>
              <a:buSzPct val="70000"/>
              <a:buFont typeface="Wingdings" charset="2"/>
              <a:buChar char=""/>
            </a:pPr>
            <a:r>
              <a:rPr b="0" lang="en-US" sz="1600" spc="-1" strike="noStrike">
                <a:solidFill>
                  <a:srgbClr val="000000"/>
                </a:solidFill>
                <a:latin typeface="Arial"/>
              </a:rPr>
              <a:t>Two locations are considered similar if the temperatures are similar in magnitude</a:t>
            </a:r>
            <a:endParaRPr b="0" lang="en-US" sz="1600" spc="-1" strike="noStrike">
              <a:solidFill>
                <a:srgbClr val="000000"/>
              </a:solidFill>
              <a:latin typeface="Times New Roman"/>
            </a:endParaRPr>
          </a:p>
          <a:p>
            <a:endParaRPr b="0" lang="en-US" sz="16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Comparing two time series of temperature measured in Celsius</a:t>
            </a:r>
            <a:endParaRPr b="0" lang="en-US" sz="2000" spc="-1" strike="noStrike">
              <a:solidFill>
                <a:srgbClr val="000000"/>
              </a:solidFill>
              <a:latin typeface="Arial"/>
            </a:endParaRPr>
          </a:p>
          <a:p>
            <a:pPr lvl="2" marL="1147680" indent="-232920">
              <a:lnSpc>
                <a:spcPct val="100000"/>
              </a:lnSpc>
              <a:spcBef>
                <a:spcPts val="159"/>
              </a:spcBef>
              <a:spcAft>
                <a:spcPts val="400"/>
              </a:spcAft>
              <a:buClr>
                <a:srgbClr val="0c7b9c"/>
              </a:buClr>
              <a:buSzPct val="70000"/>
              <a:buFont typeface="Wingdings" charset="2"/>
              <a:buChar char=""/>
            </a:pPr>
            <a:r>
              <a:rPr b="0" lang="en-US" sz="1600" spc="-1" strike="noStrike">
                <a:solidFill>
                  <a:srgbClr val="000000"/>
                </a:solidFill>
                <a:latin typeface="Arial"/>
              </a:rPr>
              <a:t>Two time series are considered similar if their “shape” is similar, i.e., they vary in the same way over time, achieving minimums and maximums at similar times, etc. </a:t>
            </a:r>
            <a:endParaRPr b="0" lang="en-US" sz="1600" spc="-1" strike="noStrike">
              <a:solidFill>
                <a:srgbClr val="000000"/>
              </a:solidFill>
              <a:latin typeface="Times New Roman"/>
            </a:endParaRPr>
          </a:p>
          <a:p>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a:p>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Rectangle 2"/>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Measurement of Length </a:t>
            </a:r>
            <a:endParaRPr b="0" lang="en-US" sz="3200" spc="-1" strike="noStrike">
              <a:solidFill>
                <a:srgbClr val="000000"/>
              </a:solidFill>
              <a:latin typeface="Arial"/>
            </a:endParaRPr>
          </a:p>
        </p:txBody>
      </p:sp>
      <p:sp>
        <p:nvSpPr>
          <p:cNvPr id="195" name="Rectangle 3"/>
          <p:cNvSpPr txBox="1"/>
          <p:nvPr/>
        </p:nvSpPr>
        <p:spPr>
          <a:xfrm>
            <a:off x="146160" y="990720"/>
            <a:ext cx="8394480" cy="5028840"/>
          </a:xfrm>
          <a:prstGeom prst="rect">
            <a:avLst/>
          </a:prstGeom>
          <a:noFill/>
          <a:ln w="0">
            <a:noFill/>
          </a:ln>
        </p:spPr>
        <p:txBody>
          <a:bodyPr lIns="90360" rIns="90360" tIns="44280" bIns="44280">
            <a:noAutofit/>
          </a:bodyPr>
          <a:p>
            <a:pPr marL="285840" indent="-285480">
              <a:lnSpc>
                <a:spcPct val="95000"/>
              </a:lnSpc>
              <a:spcBef>
                <a:spcPts val="479"/>
              </a:spcBef>
              <a:spcAft>
                <a:spcPts val="400"/>
              </a:spcAft>
              <a:buClr>
                <a:srgbClr val="0c7b9c"/>
              </a:buClr>
              <a:buSzPct val="75000"/>
              <a:buFont typeface="Monotype Sorts" charset="2"/>
              <a:buChar char=""/>
            </a:pPr>
            <a:r>
              <a:rPr b="0" lang="en-US" sz="2400" spc="-1" strike="noStrike">
                <a:solidFill>
                  <a:srgbClr val="000000"/>
                </a:solidFill>
                <a:latin typeface="Arial"/>
              </a:rPr>
              <a:t>The way you measure an attribute may not match the attributes properties.</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grpSp>
        <p:nvGrpSpPr>
          <p:cNvPr id="196" name="Group 5"/>
          <p:cNvGrpSpPr/>
          <p:nvPr/>
        </p:nvGrpSpPr>
        <p:grpSpPr>
          <a:xfrm>
            <a:off x="304920" y="838080"/>
            <a:ext cx="8534160" cy="152280"/>
            <a:chOff x="304920" y="838080"/>
            <a:chExt cx="8534160" cy="152280"/>
          </a:xfrm>
        </p:grpSpPr>
        <p:sp>
          <p:nvSpPr>
            <p:cNvPr id="197" name="Rectangle 6"/>
            <p:cNvSpPr/>
            <p:nvPr/>
          </p:nvSpPr>
          <p:spPr>
            <a:xfrm>
              <a:off x="304920" y="838080"/>
              <a:ext cx="8534160" cy="74520"/>
            </a:xfrm>
            <a:prstGeom prst="rect">
              <a:avLst/>
            </a:prstGeom>
            <a:gradFill rotWithShape="0">
              <a:gsLst>
                <a:gs pos="0">
                  <a:srgbClr val="0e9bba"/>
                </a:gs>
                <a:gs pos="50000">
                  <a:srgbClr val="12c2e9"/>
                </a:gs>
                <a:gs pos="100000">
                  <a:srgbClr val="0e9bba"/>
                </a:gs>
              </a:gsLst>
              <a:lin ang="5400000"/>
            </a:gradFill>
            <a:ln w="0">
              <a:noFill/>
            </a:ln>
          </p:spPr>
          <p:style>
            <a:lnRef idx="0"/>
            <a:fillRef idx="0"/>
            <a:effectRef idx="0"/>
            <a:fontRef idx="minor"/>
          </p:style>
        </p:sp>
        <p:sp>
          <p:nvSpPr>
            <p:cNvPr id="198" name="Rectangle 7"/>
            <p:cNvSpPr/>
            <p:nvPr/>
          </p:nvSpPr>
          <p:spPr>
            <a:xfrm>
              <a:off x="304920" y="952560"/>
              <a:ext cx="8534160" cy="37800"/>
            </a:xfrm>
            <a:prstGeom prst="rect">
              <a:avLst/>
            </a:prstGeom>
            <a:gradFill rotWithShape="0">
              <a:gsLst>
                <a:gs pos="0">
                  <a:srgbClr val="b200b2"/>
                </a:gs>
                <a:gs pos="50000">
                  <a:srgbClr val="ff00ff"/>
                </a:gs>
                <a:gs pos="100000">
                  <a:srgbClr val="b200b2"/>
                </a:gs>
              </a:gsLst>
              <a:lin ang="0"/>
            </a:gradFill>
            <a:ln w="0">
              <a:noFill/>
            </a:ln>
          </p:spPr>
          <p:style>
            <a:lnRef idx="0"/>
            <a:fillRef idx="0"/>
            <a:effectRef idx="0"/>
            <a:fontRef idx="minor"/>
          </p:style>
        </p:sp>
      </p:grpSp>
      <p:sp>
        <p:nvSpPr>
          <p:cNvPr id="199" name="Text Box 8"/>
          <p:cNvSpPr/>
          <p:nvPr/>
        </p:nvSpPr>
        <p:spPr>
          <a:xfrm>
            <a:off x="7543800" y="2984400"/>
            <a:ext cx="1599840" cy="1736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This scale preserves  the ordering  and additvity properties of length.</a:t>
            </a:r>
            <a:endParaRPr b="0" lang="tr-TR" sz="1800" spc="-1" strike="noStrike">
              <a:latin typeface="Arial"/>
            </a:endParaRPr>
          </a:p>
        </p:txBody>
      </p:sp>
      <p:sp>
        <p:nvSpPr>
          <p:cNvPr id="200" name="Text Box 9"/>
          <p:cNvSpPr/>
          <p:nvPr/>
        </p:nvSpPr>
        <p:spPr>
          <a:xfrm>
            <a:off x="0" y="2984400"/>
            <a:ext cx="1676160" cy="1736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This scale preserves  only the ordering property of  length.</a:t>
            </a:r>
            <a:endParaRPr b="0" lang="tr-TR" sz="1800" spc="-1" strike="noStrike">
              <a:latin typeface="Arial"/>
            </a:endParaRPr>
          </a:p>
        </p:txBody>
      </p:sp>
      <p:pic>
        <p:nvPicPr>
          <p:cNvPr id="201" name="" descr=""/>
          <p:cNvPicPr/>
          <p:nvPr/>
        </p:nvPicPr>
        <p:blipFill>
          <a:blip r:embed="rId1"/>
          <a:stretch/>
        </p:blipFill>
        <p:spPr>
          <a:xfrm>
            <a:off x="1434960" y="1676520"/>
            <a:ext cx="6095880" cy="483876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Comparison of Proximity Measures</a:t>
            </a:r>
            <a:endParaRPr b="0" lang="en-US" sz="3200" spc="-1" strike="noStrike">
              <a:solidFill>
                <a:srgbClr val="000000"/>
              </a:solidFill>
              <a:latin typeface="Arial"/>
            </a:endParaRPr>
          </a:p>
        </p:txBody>
      </p:sp>
      <p:sp>
        <p:nvSpPr>
          <p:cNvPr id="350" name="Content Placeholder 2"/>
          <p:cNvSpPr txBox="1"/>
          <p:nvPr/>
        </p:nvSpPr>
        <p:spPr>
          <a:xfrm>
            <a:off x="411120" y="1143000"/>
            <a:ext cx="8318160" cy="5181120"/>
          </a:xfrm>
          <a:prstGeom prst="rect">
            <a:avLst/>
          </a:prstGeom>
          <a:noFill/>
          <a:ln w="0">
            <a:noFill/>
          </a:ln>
        </p:spPr>
        <p:txBody>
          <a:bodyPr lIns="90360" rIns="90360" tIns="44280" bIns="44280">
            <a:normAutofit fontScale="81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Domain of application</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Similarity measures tend to be specific to the type of attribute and data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Record data, images, graphs, sequences, 3D-protein structure, etc. tend to have different measures</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However, one can talk about various properties that you would like a proximity measure to have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Symmetry is a common one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Tolerance to noise and outliers is another</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Ability to find more types of patterns?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Many others possible</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The measure must be applicable to the data and produce results that agree with domain knowledge</a:t>
            </a:r>
            <a:endParaRPr b="0" lang="en-US" sz="2800" spc="-1" strike="noStrike">
              <a:solidFill>
                <a:srgbClr val="000000"/>
              </a:solidFill>
              <a:latin typeface="Arial"/>
            </a:endParaRPr>
          </a:p>
          <a:p>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Information Based Measures</a:t>
            </a:r>
            <a:endParaRPr b="0" lang="en-US" sz="3200" spc="-1" strike="noStrike">
              <a:solidFill>
                <a:srgbClr val="000000"/>
              </a:solidFill>
              <a:latin typeface="Arial"/>
            </a:endParaRPr>
          </a:p>
        </p:txBody>
      </p:sp>
      <p:sp>
        <p:nvSpPr>
          <p:cNvPr id="352" name="Content Placeholder 2"/>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Information theory is a well-developed and fundamental disciple with broad applications</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Some similarity measures are based on information theory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Mutual information in various versions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Maximal Information Coefficient (MIC) and related measures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General and can handle non-linear relationships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Can be complicated and time intensive to compute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Information and Probability</a:t>
            </a:r>
            <a:endParaRPr b="0" lang="en-US" sz="3200" spc="-1" strike="noStrike">
              <a:solidFill>
                <a:srgbClr val="000000"/>
              </a:solidFill>
              <a:latin typeface="Arial"/>
            </a:endParaRPr>
          </a:p>
        </p:txBody>
      </p:sp>
      <p:sp>
        <p:nvSpPr>
          <p:cNvPr id="354" name="Content Placeholder 2"/>
          <p:cNvSpPr txBox="1"/>
          <p:nvPr/>
        </p:nvSpPr>
        <p:spPr>
          <a:xfrm>
            <a:off x="411120" y="1143000"/>
            <a:ext cx="8318160" cy="5181120"/>
          </a:xfrm>
          <a:prstGeom prst="rect">
            <a:avLst/>
          </a:prstGeom>
          <a:noFill/>
          <a:ln w="0">
            <a:noFill/>
          </a:ln>
        </p:spPr>
        <p:txBody>
          <a:bodyPr lIns="90360" rIns="90360" tIns="44280" bIns="44280">
            <a:normAutofit fontScale="91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Information relates to possible outcomes of an event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transmission of a message, flip of a coin, or measurement of a piece of data </a:t>
            </a:r>
            <a:br/>
            <a:r>
              <a:rPr b="0" lang="en-US" sz="2400" spc="-1" strike="noStrike">
                <a:solidFill>
                  <a:srgbClr val="000000"/>
                </a:solidFill>
                <a:latin typeface="Arial"/>
              </a:rPr>
              <a:t> </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The more certain an outcome, the less information that it contains and vice-versa</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For example, if a coin has two heads, then an outcome of heads provides no information</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More quantitatively, the information is related the probability of an outcome</a:t>
            </a:r>
            <a:endParaRPr b="0" lang="en-US" sz="2400" spc="-1" strike="noStrike">
              <a:solidFill>
                <a:srgbClr val="000000"/>
              </a:solidFill>
              <a:latin typeface="Arial"/>
            </a:endParaRPr>
          </a:p>
          <a:p>
            <a:pPr lvl="2" marL="1147680" indent="-232920">
              <a:lnSpc>
                <a:spcPct val="100000"/>
              </a:lnSpc>
              <a:spcBef>
                <a:spcPts val="201"/>
              </a:spcBef>
              <a:spcAft>
                <a:spcPts val="400"/>
              </a:spcAft>
              <a:buClr>
                <a:srgbClr val="0c7b9c"/>
              </a:buClr>
              <a:buSzPct val="70000"/>
              <a:buFont typeface="Wingdings" charset="2"/>
              <a:buChar char=""/>
            </a:pPr>
            <a:r>
              <a:rPr b="0" lang="en-US" sz="2000" spc="-1" strike="noStrike">
                <a:solidFill>
                  <a:srgbClr val="000000"/>
                </a:solidFill>
                <a:latin typeface="Arial"/>
              </a:rPr>
              <a:t>The smaller the probability of an outcome, the more information it provides and vice-versa</a:t>
            </a:r>
            <a:endParaRPr b="0" lang="en-US" sz="2000" spc="-1" strike="noStrike">
              <a:solidFill>
                <a:srgbClr val="000000"/>
              </a:solidFill>
              <a:latin typeface="Times New Roman"/>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Entropy is the commonly used measure</a:t>
            </a:r>
            <a:endParaRPr b="0" lang="en-US" sz="2400" spc="-1" strike="noStrike">
              <a:solidFill>
                <a:srgbClr val="000000"/>
              </a:solidFill>
              <a:latin typeface="Arial"/>
            </a:endParaRPr>
          </a:p>
          <a:p>
            <a:pPr>
              <a:lnSpc>
                <a:spcPct val="100000"/>
              </a:lnSpc>
              <a:spcBef>
                <a:spcPts val="281"/>
              </a:spcBef>
              <a:spcAft>
                <a:spcPts val="400"/>
              </a:spcAft>
            </a:pP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100000"/>
              </a:lnSpc>
              <a:spcBef>
                <a:spcPts val="281"/>
              </a:spcBef>
              <a:spcAft>
                <a:spcPts val="400"/>
              </a:spcAft>
            </a:pPr>
            <a:endParaRPr b="0" lang="en-US" sz="2400" spc="-1" strike="noStrike">
              <a:solidFill>
                <a:srgbClr val="000000"/>
              </a:solidFill>
              <a:latin typeface="Arial"/>
            </a:endParaRPr>
          </a:p>
          <a:p>
            <a:pPr>
              <a:lnSpc>
                <a:spcPct val="100000"/>
              </a:lnSpc>
              <a:spcBef>
                <a:spcPts val="281"/>
              </a:spcBef>
              <a:spcAft>
                <a:spcPts val="400"/>
              </a:spcAft>
            </a:pPr>
            <a:endParaRPr b="0" lang="en-US" sz="2400" spc="-1" strike="noStrike">
              <a:solidFill>
                <a:srgbClr val="000000"/>
              </a:solidFill>
              <a:latin typeface="Arial"/>
            </a:endParaRPr>
          </a:p>
          <a:p>
            <a:pPr>
              <a:lnSpc>
                <a:spcPct val="100000"/>
              </a:lnSpc>
              <a:spcBef>
                <a:spcPts val="281"/>
              </a:spcBef>
              <a:spcAft>
                <a:spcPts val="400"/>
              </a:spcAf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p:txBody>
      </p:sp>
      <p:grpSp>
        <p:nvGrpSpPr>
          <p:cNvPr id="355" name="Group 3"/>
          <p:cNvGrpSpPr/>
          <p:nvPr/>
        </p:nvGrpSpPr>
        <p:grpSpPr>
          <a:xfrm>
            <a:off x="4934160" y="2133720"/>
            <a:ext cx="1371240" cy="685440"/>
            <a:chOff x="4934160" y="2133720"/>
            <a:chExt cx="1371240" cy="685440"/>
          </a:xfrm>
        </p:grpSpPr>
        <p:pic>
          <p:nvPicPr>
            <p:cNvPr id="356" name="Picture 4" descr="2012 Lincoln One-Cent Obverse"/>
            <p:cNvPicPr/>
            <p:nvPr/>
          </p:nvPicPr>
          <p:blipFill>
            <a:blip r:embed="rId1"/>
            <a:stretch/>
          </p:blipFill>
          <p:spPr>
            <a:xfrm>
              <a:off x="4934160" y="2133720"/>
              <a:ext cx="685440" cy="685440"/>
            </a:xfrm>
            <a:prstGeom prst="rect">
              <a:avLst/>
            </a:prstGeom>
            <a:ln w="0">
              <a:noFill/>
            </a:ln>
          </p:spPr>
        </p:pic>
        <p:pic>
          <p:nvPicPr>
            <p:cNvPr id="357" name="Picture 6" descr="2012 Lincoln One-Cent Reverse"/>
            <p:cNvPicPr/>
            <p:nvPr/>
          </p:nvPicPr>
          <p:blipFill>
            <a:blip r:embed="rId2"/>
            <a:stretch/>
          </p:blipFill>
          <p:spPr>
            <a:xfrm>
              <a:off x="5619960" y="2133720"/>
              <a:ext cx="685440" cy="685440"/>
            </a:xfrm>
            <a:prstGeom prst="rect">
              <a:avLst/>
            </a:prstGeom>
            <a:ln w="0">
              <a:noFill/>
            </a:ln>
          </p:spPr>
        </p:pic>
      </p:grpSp>
      <p:pic>
        <p:nvPicPr>
          <p:cNvPr id="358" name="Picture 5" descr=""/>
          <p:cNvPicPr/>
          <p:nvPr/>
        </p:nvPicPr>
        <p:blipFill>
          <a:blip r:embed="rId3"/>
          <a:stretch/>
        </p:blipFill>
        <p:spPr>
          <a:xfrm>
            <a:off x="6383160" y="2133720"/>
            <a:ext cx="912240" cy="6854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Entropy</a:t>
            </a:r>
            <a:endParaRPr b="0" lang="en-US" sz="3200" spc="-1" strike="noStrike">
              <a:solidFill>
                <a:srgbClr val="000000"/>
              </a:solidFill>
              <a:latin typeface="Arial"/>
            </a:endParaRPr>
          </a:p>
        </p:txBody>
      </p:sp>
      <p:sp>
        <p:nvSpPr>
          <p:cNvPr id="360" name="Content Placeholder 2"/>
          <p:cNvSpPr txBox="1"/>
          <p:nvPr/>
        </p:nvSpPr>
        <p:spPr>
          <a:xfrm>
            <a:off x="411120" y="1143000"/>
            <a:ext cx="8318160" cy="5181120"/>
          </a:xfrm>
          <a:prstGeom prst="rect">
            <a:avLst/>
          </a:prstGeom>
          <a:noFill/>
          <a:ln w="0">
            <a:noFill/>
          </a:ln>
        </p:spPr>
        <p:txBody>
          <a:bodyPr lIns="90360" rIns="90360" tIns="44280" bIns="44280">
            <a:norm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For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 variable (event), </a:t>
            </a:r>
            <a:r>
              <a:rPr b="0" i="1" lang="en-US" sz="2400" spc="-1" strike="noStrike">
                <a:solidFill>
                  <a:srgbClr val="000000"/>
                </a:solidFill>
                <a:latin typeface="Times New Roman"/>
              </a:rPr>
              <a:t>X</a:t>
            </a: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with </a:t>
            </a:r>
            <a:r>
              <a:rPr b="0" i="1" lang="en-US" sz="2400" spc="-1" strike="noStrike">
                <a:solidFill>
                  <a:srgbClr val="000000"/>
                </a:solidFill>
                <a:latin typeface="Times New Roman"/>
                <a:ea typeface="Cambria Math"/>
              </a:rPr>
              <a:t>n</a:t>
            </a:r>
            <a:r>
              <a:rPr b="0" lang="en-US" sz="2400" spc="-1" strike="noStrike">
                <a:solidFill>
                  <a:srgbClr val="000000"/>
                </a:solidFill>
                <a:latin typeface="Arial"/>
                <a:ea typeface="Cambria Math"/>
              </a:rPr>
              <a:t> possible values (outcomes), </a:t>
            </a:r>
            <a:r>
              <a:rPr b="0" i="1" lang="en-US" sz="2400" spc="-1" strike="noStrike">
                <a:solidFill>
                  <a:srgbClr val="000000"/>
                </a:solidFill>
                <a:latin typeface="Times New Roman"/>
                <a:ea typeface="Cambria Math"/>
              </a:rPr>
              <a:t>x</a:t>
            </a:r>
            <a:r>
              <a:rPr b="0" i="1" lang="en-US" sz="2400" spc="-1" strike="noStrike" baseline="-25000">
                <a:solidFill>
                  <a:srgbClr val="000000"/>
                </a:solidFill>
                <a:latin typeface="Times New Roman"/>
                <a:ea typeface="Cambria Math"/>
              </a:rPr>
              <a:t>1</a:t>
            </a:r>
            <a:r>
              <a:rPr b="0" i="1" lang="en-US" sz="2400" spc="-1" strike="noStrike">
                <a:solidFill>
                  <a:srgbClr val="000000"/>
                </a:solidFill>
                <a:latin typeface="Times New Roman"/>
                <a:ea typeface="Cambria Math"/>
              </a:rPr>
              <a:t>, x</a:t>
            </a:r>
            <a:r>
              <a:rPr b="0" i="1" lang="en-US" sz="2400" spc="-1" strike="noStrike" baseline="-25000">
                <a:solidFill>
                  <a:srgbClr val="000000"/>
                </a:solidFill>
                <a:latin typeface="Times New Roman"/>
                <a:ea typeface="Cambria Math"/>
              </a:rPr>
              <a:t>2</a:t>
            </a:r>
            <a:r>
              <a:rPr b="0" i="1" lang="en-US" sz="2400" spc="-1" strike="noStrike">
                <a:solidFill>
                  <a:srgbClr val="000000"/>
                </a:solidFill>
                <a:latin typeface="Times New Roman"/>
                <a:ea typeface="Cambria Math"/>
              </a:rPr>
              <a:t> …, x</a:t>
            </a:r>
            <a:r>
              <a:rPr b="0" i="1" lang="en-US" sz="2400" spc="-1" strike="noStrike" baseline="-25000">
                <a:solidFill>
                  <a:srgbClr val="000000"/>
                </a:solidFill>
                <a:latin typeface="Times New Roman"/>
                <a:ea typeface="Cambria Math"/>
              </a:rPr>
              <a:t>n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ea typeface="Cambria Math"/>
              </a:rPr>
              <a:t>each outcome having probability, </a:t>
            </a:r>
            <a:r>
              <a:rPr b="0" i="1" lang="en-US" sz="2400" spc="-1" strike="noStrike">
                <a:solidFill>
                  <a:srgbClr val="000000"/>
                </a:solidFill>
                <a:latin typeface="Times New Roman"/>
                <a:ea typeface="Cambria Math"/>
              </a:rPr>
              <a:t>p</a:t>
            </a:r>
            <a:r>
              <a:rPr b="0" i="1" lang="en-US" sz="2400" spc="-1" strike="noStrike" baseline="-25000">
                <a:solidFill>
                  <a:srgbClr val="000000"/>
                </a:solidFill>
                <a:latin typeface="Times New Roman"/>
                <a:ea typeface="Cambria Math"/>
              </a:rPr>
              <a:t>1</a:t>
            </a:r>
            <a:r>
              <a:rPr b="0" i="1" lang="en-US" sz="2400" spc="-1" strike="noStrike">
                <a:solidFill>
                  <a:srgbClr val="000000"/>
                </a:solidFill>
                <a:latin typeface="Times New Roman"/>
                <a:ea typeface="Cambria Math"/>
              </a:rPr>
              <a:t>, p</a:t>
            </a:r>
            <a:r>
              <a:rPr b="0" i="1" lang="en-US" sz="2400" spc="-1" strike="noStrike" baseline="-25000">
                <a:solidFill>
                  <a:srgbClr val="000000"/>
                </a:solidFill>
                <a:latin typeface="Times New Roman"/>
                <a:ea typeface="Cambria Math"/>
              </a:rPr>
              <a:t>2</a:t>
            </a:r>
            <a:r>
              <a:rPr b="0" i="1" lang="en-US" sz="2400" spc="-1" strike="noStrike">
                <a:solidFill>
                  <a:srgbClr val="000000"/>
                </a:solidFill>
                <a:latin typeface="Times New Roman"/>
                <a:ea typeface="Cambria Math"/>
              </a:rPr>
              <a:t> …, p</a:t>
            </a:r>
            <a:r>
              <a:rPr b="0" i="1" lang="en-US" sz="2400" spc="-1" strike="noStrike" baseline="-25000">
                <a:solidFill>
                  <a:srgbClr val="000000"/>
                </a:solidFill>
                <a:latin typeface="Times New Roman"/>
                <a:ea typeface="Cambria Math"/>
              </a:rPr>
              <a:t>n </a:t>
            </a:r>
            <a:r>
              <a:rPr b="0" lang="en-US" sz="2400" spc="-1" strike="noStrike">
                <a:solidFill>
                  <a:srgbClr val="000000"/>
                </a:solidFill>
                <a:latin typeface="Arial"/>
                <a:ea typeface="Cambria Math"/>
              </a:rPr>
              <a:t>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ea typeface="Cambria Math"/>
              </a:rPr>
              <a:t>the entropy of </a:t>
            </a:r>
            <a:r>
              <a:rPr b="0" i="1" lang="en-US" sz="2400" spc="-1" strike="noStrike">
                <a:solidFill>
                  <a:srgbClr val="000000"/>
                </a:solidFill>
                <a:latin typeface="Times New Roman"/>
                <a:ea typeface="Cambria Math"/>
              </a:rPr>
              <a:t>X </a:t>
            </a:r>
            <a:r>
              <a:rPr b="0" lang="en-US" sz="2400" spc="-1" strike="noStrike">
                <a:solidFill>
                  <a:srgbClr val="000000"/>
                </a:solidFill>
                <a:latin typeface="Arial"/>
                <a:ea typeface="Cambria Math"/>
              </a:rPr>
              <a:t>, </a:t>
            </a:r>
            <a:r>
              <a:rPr b="0" i="1" lang="en-US" sz="2400" spc="-1" strike="noStrike">
                <a:solidFill>
                  <a:srgbClr val="000000"/>
                </a:solidFill>
                <a:latin typeface="Times New Roman"/>
                <a:ea typeface="Cambria Math"/>
              </a:rPr>
              <a:t>H(X)</a:t>
            </a:r>
            <a:r>
              <a:rPr b="0" lang="en-US" sz="2400" spc="-1" strike="noStrike">
                <a:solidFill>
                  <a:srgbClr val="000000"/>
                </a:solidFill>
                <a:latin typeface="Arial"/>
                <a:ea typeface="Cambria Math"/>
              </a:rPr>
              <a:t>, is given by</a:t>
            </a: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ea typeface="Cambria Math"/>
              </a:rPr>
              <a:t>Entropy is between 0 and </a:t>
            </a:r>
            <a:r>
              <a:rPr b="0" lang="en-US" sz="2800" spc="-1" strike="noStrike">
                <a:solidFill>
                  <a:srgbClr val="000000"/>
                </a:solidFill>
                <a:latin typeface="Times New Roman"/>
                <a:ea typeface="Cambria Math"/>
              </a:rPr>
              <a:t>log</a:t>
            </a:r>
            <a:r>
              <a:rPr b="0" lang="en-US" sz="2800" spc="-1" strike="noStrike" baseline="-25000">
                <a:solidFill>
                  <a:srgbClr val="000000"/>
                </a:solidFill>
                <a:latin typeface="Times New Roman"/>
                <a:ea typeface="Cambria Math"/>
              </a:rPr>
              <a:t>2</a:t>
            </a:r>
            <a:r>
              <a:rPr b="0" i="1" lang="en-US" sz="2800" spc="-1" strike="noStrike">
                <a:solidFill>
                  <a:srgbClr val="000000"/>
                </a:solidFill>
                <a:latin typeface="Times New Roman"/>
                <a:ea typeface="Cambria Math"/>
              </a:rPr>
              <a:t>n </a:t>
            </a:r>
            <a:r>
              <a:rPr b="0" lang="en-US" sz="2800" spc="-1" strike="noStrike">
                <a:solidFill>
                  <a:srgbClr val="000000"/>
                </a:solidFill>
                <a:latin typeface="Arial"/>
                <a:ea typeface="Cambria Math"/>
              </a:rPr>
              <a:t>and is measured in bits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lang="en-US" sz="2400" spc="-1" strike="noStrike">
                <a:solidFill>
                  <a:srgbClr val="000000"/>
                </a:solidFill>
                <a:latin typeface="Arial"/>
                <a:ea typeface="Cambria Math"/>
              </a:rPr>
              <a:t>Thus, entropy is a measure of how many bits it takes to represent an observation of </a:t>
            </a:r>
            <a:r>
              <a:rPr b="0" i="1" lang="en-US" sz="2400" spc="-1" strike="noStrike">
                <a:solidFill>
                  <a:srgbClr val="000000"/>
                </a:solidFill>
                <a:latin typeface="Times New Roman"/>
                <a:ea typeface="Cambria Math"/>
              </a:rPr>
              <a:t>X</a:t>
            </a:r>
            <a:r>
              <a:rPr b="0" lang="en-US" sz="2400" spc="-1" strike="noStrike">
                <a:solidFill>
                  <a:srgbClr val="000000"/>
                </a:solidFill>
                <a:latin typeface="Arial"/>
                <a:ea typeface="Cambria Math"/>
              </a:rPr>
              <a:t> on average</a:t>
            </a: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Entropy Examples</a:t>
            </a:r>
            <a:endParaRPr b="0" lang="en-US" sz="3200" spc="-1" strike="noStrike">
              <a:solidFill>
                <a:srgbClr val="000000"/>
              </a:solidFill>
              <a:latin typeface="Arial"/>
            </a:endParaRPr>
          </a:p>
        </p:txBody>
      </p:sp>
      <p:sp>
        <p:nvSpPr>
          <p:cNvPr id="362" name="Content Placeholder 2"/>
          <p:cNvSpPr txBox="1"/>
          <p:nvPr/>
        </p:nvSpPr>
        <p:spPr>
          <a:xfrm>
            <a:off x="411120" y="1143000"/>
            <a:ext cx="8318160" cy="5181120"/>
          </a:xfrm>
          <a:prstGeom prst="rect">
            <a:avLst/>
          </a:prstGeom>
          <a:noFill/>
          <a:ln w="0">
            <a:noFill/>
          </a:ln>
        </p:spPr>
        <p:txBody>
          <a:bodyPr lIns="90360" rIns="90360" tIns="44280" bIns="44280">
            <a:norm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For a coin with probability </a:t>
            </a:r>
            <a:r>
              <a:rPr b="0" i="1" lang="en-US" sz="2800" spc="-1" strike="noStrike">
                <a:solidFill>
                  <a:srgbClr val="000000"/>
                </a:solidFill>
                <a:latin typeface="Times New Roman"/>
              </a:rPr>
              <a:t>p</a:t>
            </a:r>
            <a:r>
              <a:rPr b="0" lang="en-US" sz="2800" spc="-1" strike="noStrike">
                <a:solidFill>
                  <a:srgbClr val="000000"/>
                </a:solidFill>
                <a:latin typeface="Arial"/>
              </a:rPr>
              <a:t> of heads and probability </a:t>
            </a:r>
            <a:r>
              <a:rPr b="0" i="1" lang="en-US" sz="2800" spc="-1" strike="noStrike">
                <a:solidFill>
                  <a:srgbClr val="000000"/>
                </a:solidFill>
                <a:latin typeface="Times New Roman"/>
              </a:rPr>
              <a:t>q = </a:t>
            </a:r>
            <a:r>
              <a:rPr b="0" lang="en-US" sz="2800" spc="-1" strike="noStrike">
                <a:solidFill>
                  <a:srgbClr val="000000"/>
                </a:solidFill>
                <a:latin typeface="Times New Roman"/>
              </a:rPr>
              <a:t>1</a:t>
            </a:r>
            <a:r>
              <a:rPr b="0" i="1" lang="en-US" sz="2800" spc="-1" strike="noStrike">
                <a:solidFill>
                  <a:srgbClr val="000000"/>
                </a:solidFill>
                <a:latin typeface="Times New Roman"/>
              </a:rPr>
              <a:t> – p </a:t>
            </a:r>
            <a:r>
              <a:rPr b="0" lang="en-US" sz="2800" spc="-1" strike="noStrike">
                <a:solidFill>
                  <a:srgbClr val="000000"/>
                </a:solidFill>
                <a:latin typeface="Arial"/>
              </a:rPr>
              <a:t>of tails</a:t>
            </a:r>
            <a:endParaRPr b="0" lang="en-US" sz="2800" spc="-1" strike="noStrike">
              <a:solidFill>
                <a:srgbClr val="000000"/>
              </a:solidFill>
              <a:latin typeface="Arial"/>
            </a:endParaRPr>
          </a:p>
          <a:p>
            <a:pPr>
              <a:lnSpc>
                <a:spcPct val="100000"/>
              </a:lnSpc>
              <a:spcBef>
                <a:spcPts val="99"/>
              </a:spcBef>
              <a:spcAft>
                <a:spcPts val="400"/>
              </a:spcAft>
            </a:pPr>
            <a:endParaRPr b="0" lang="en-US" sz="2800" spc="-1" strike="noStrike">
              <a:solidFill>
                <a:srgbClr val="000000"/>
              </a:solidFill>
              <a:latin typeface="Arial"/>
            </a:endParaRPr>
          </a:p>
          <a:p>
            <a:pPr marL="1028880">
              <a:lnSpc>
                <a:spcPct val="100000"/>
              </a:lnSpc>
              <a:spcBef>
                <a:spcPts val="281"/>
              </a:spcBef>
              <a:spcAft>
                <a:spcPts val="400"/>
              </a:spcAft>
              <a:tabLst>
                <a:tab algn="l" pos="0"/>
              </a:tabLst>
            </a:pPr>
            <a:endParaRPr b="0" lang="en-US" sz="2800" spc="-1" strike="noStrike">
              <a:solidFill>
                <a:srgbClr val="000000"/>
              </a:solidFill>
              <a:latin typeface="Arial"/>
            </a:endParaRPr>
          </a:p>
          <a:p>
            <a:pPr marL="1028880">
              <a:lnSpc>
                <a:spcPct val="100000"/>
              </a:lnSpc>
              <a:spcBef>
                <a:spcPts val="99"/>
              </a:spcBef>
              <a:spcAft>
                <a:spcPts val="400"/>
              </a:spcAft>
              <a:tabLst>
                <a:tab algn="l" pos="0"/>
              </a:tabLst>
            </a:pP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lang="en-US" sz="2400" spc="-1" strike="noStrike">
                <a:solidFill>
                  <a:srgbClr val="000000"/>
                </a:solidFill>
                <a:latin typeface="Arial"/>
              </a:rPr>
              <a:t>For </a:t>
            </a:r>
            <a:r>
              <a:rPr b="0" i="1" lang="en-US" sz="2400" spc="-1" strike="noStrike">
                <a:solidFill>
                  <a:srgbClr val="000000"/>
                </a:solidFill>
                <a:latin typeface="Times New Roman"/>
              </a:rPr>
              <a:t>p</a:t>
            </a:r>
            <a:r>
              <a:rPr b="0" lang="en-US" sz="2400" spc="-1" strike="noStrike">
                <a:solidFill>
                  <a:srgbClr val="000000"/>
                </a:solidFill>
                <a:latin typeface="Times New Roman"/>
              </a:rPr>
              <a:t>= 0.5, </a:t>
            </a:r>
            <a:r>
              <a:rPr b="0" i="1" lang="en-US" sz="2400" spc="-1" strike="noStrike">
                <a:solidFill>
                  <a:srgbClr val="000000"/>
                </a:solidFill>
                <a:latin typeface="Times New Roman"/>
              </a:rPr>
              <a:t>q</a:t>
            </a:r>
            <a:r>
              <a:rPr b="0" lang="en-US" sz="2400" spc="-1" strike="noStrike">
                <a:solidFill>
                  <a:srgbClr val="000000"/>
                </a:solidFill>
                <a:latin typeface="Times New Roman"/>
              </a:rPr>
              <a:t> = 0.5 </a:t>
            </a:r>
            <a:r>
              <a:rPr b="0" lang="en-US" sz="2400" spc="-1" strike="noStrike">
                <a:solidFill>
                  <a:srgbClr val="000000"/>
                </a:solidFill>
                <a:latin typeface="Arial"/>
              </a:rPr>
              <a:t>(fair coin) </a:t>
            </a:r>
            <a:r>
              <a:rPr b="0" i="1" lang="en-US" sz="2400" spc="-1" strike="noStrike">
                <a:solidFill>
                  <a:srgbClr val="000000"/>
                </a:solidFill>
                <a:latin typeface="Times New Roman"/>
              </a:rPr>
              <a:t>H</a:t>
            </a:r>
            <a:r>
              <a:rPr b="0" lang="en-US" sz="2400" spc="-1" strike="noStrike">
                <a:solidFill>
                  <a:srgbClr val="000000"/>
                </a:solidFill>
                <a:latin typeface="Arial"/>
              </a:rPr>
              <a:t> </a:t>
            </a:r>
            <a:r>
              <a:rPr b="0" lang="en-US" sz="2400" spc="-1" strike="noStrike">
                <a:solidFill>
                  <a:srgbClr val="000000"/>
                </a:solidFill>
                <a:latin typeface="Times New Roman"/>
              </a:rPr>
              <a:t>= 1</a:t>
            </a: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lang="en-US" sz="2400" spc="-1" strike="noStrike">
                <a:solidFill>
                  <a:srgbClr val="000000"/>
                </a:solidFill>
                <a:latin typeface="Arial"/>
              </a:rPr>
              <a:t>For </a:t>
            </a:r>
            <a:r>
              <a:rPr b="0" i="1" lang="en-US" sz="2400" spc="-1" strike="noStrike">
                <a:solidFill>
                  <a:srgbClr val="000000"/>
                </a:solidFill>
                <a:latin typeface="Times New Roman"/>
              </a:rPr>
              <a:t>p</a:t>
            </a:r>
            <a:r>
              <a:rPr b="0" lang="en-US" sz="2400" spc="-1" strike="noStrike">
                <a:solidFill>
                  <a:srgbClr val="000000"/>
                </a:solidFill>
                <a:latin typeface="Times New Roman"/>
              </a:rPr>
              <a:t> = 1 or </a:t>
            </a:r>
            <a:r>
              <a:rPr b="0" i="1" lang="en-US" sz="2400" spc="-1" strike="noStrike">
                <a:solidFill>
                  <a:srgbClr val="000000"/>
                </a:solidFill>
                <a:latin typeface="Times New Roman"/>
              </a:rPr>
              <a:t>q</a:t>
            </a:r>
            <a:r>
              <a:rPr b="0" lang="en-US" sz="2400" spc="-1" strike="noStrike">
                <a:solidFill>
                  <a:srgbClr val="000000"/>
                </a:solidFill>
                <a:latin typeface="Times New Roman"/>
              </a:rPr>
              <a:t> = 1</a:t>
            </a:r>
            <a:r>
              <a:rPr b="0" lang="en-US" sz="2400" spc="-1" strike="noStrike">
                <a:solidFill>
                  <a:srgbClr val="000000"/>
                </a:solidFill>
                <a:latin typeface="Arial"/>
              </a:rPr>
              <a:t>, </a:t>
            </a:r>
            <a:r>
              <a:rPr b="0" i="1" lang="en-US" sz="2400" spc="-1" strike="noStrike">
                <a:solidFill>
                  <a:srgbClr val="000000"/>
                </a:solidFill>
                <a:latin typeface="Times New Roman"/>
              </a:rPr>
              <a:t>H</a:t>
            </a:r>
            <a:r>
              <a:rPr b="0" lang="en-US" sz="2400" spc="-1" strike="noStrike">
                <a:solidFill>
                  <a:srgbClr val="000000"/>
                </a:solidFill>
                <a:latin typeface="Arial"/>
              </a:rPr>
              <a:t> </a:t>
            </a:r>
            <a:r>
              <a:rPr b="0" lang="en-US" sz="2400" spc="-1" strike="noStrike">
                <a:solidFill>
                  <a:srgbClr val="000000"/>
                </a:solidFill>
                <a:latin typeface="Times New Roman"/>
              </a:rPr>
              <a:t>= 0</a:t>
            </a:r>
            <a:r>
              <a:rPr b="0" lang="en-US" sz="2400" spc="-1" strike="noStrike">
                <a:solidFill>
                  <a:srgbClr val="000000"/>
                </a:solidFill>
                <a:latin typeface="Arial"/>
              </a:rPr>
              <a:t> </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What is the entropy of a fair four-sided die? </a:t>
            </a:r>
            <a:endParaRPr b="0" lang="en-US" sz="2800" spc="-1" strike="noStrike">
              <a:solidFill>
                <a:srgbClr val="000000"/>
              </a:solidFill>
              <a:latin typeface="Arial"/>
            </a:endParaRPr>
          </a:p>
          <a:p>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Entropy for Sample Data: Example</a:t>
            </a:r>
            <a:endParaRPr b="0" lang="en-US" sz="3200" spc="-1" strike="noStrike">
              <a:solidFill>
                <a:srgbClr val="000000"/>
              </a:solidFill>
              <a:latin typeface="Arial"/>
            </a:endParaRPr>
          </a:p>
        </p:txBody>
      </p:sp>
      <p:sp>
        <p:nvSpPr>
          <p:cNvPr id="364" name="Content Placeholder 2"/>
          <p:cNvSpPr txBox="1"/>
          <p:nvPr/>
        </p:nvSpPr>
        <p:spPr>
          <a:xfrm>
            <a:off x="411120" y="1143000"/>
            <a:ext cx="8318160" cy="5181120"/>
          </a:xfrm>
          <a:prstGeom prst="rect">
            <a:avLst/>
          </a:prstGeom>
          <a:noFill/>
          <a:ln w="0">
            <a:noFill/>
          </a:ln>
        </p:spPr>
        <p:txBody>
          <a:bodyPr lIns="90360" rIns="90360" tIns="44280" bIns="44280">
            <a:normAutofit/>
          </a:bodyPr>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r>
              <a:rPr b="0" lang="en-US" sz="2800" spc="-1" strike="noStrike">
                <a:solidFill>
                  <a:srgbClr val="000000"/>
                </a:solidFill>
                <a:latin typeface="Arial"/>
              </a:rPr>
              <a:t>Maximum entropy is log</a:t>
            </a:r>
            <a:r>
              <a:rPr b="0" lang="en-US" sz="2800" spc="-1" strike="noStrike" baseline="-25000">
                <a:solidFill>
                  <a:srgbClr val="000000"/>
                </a:solidFill>
                <a:latin typeface="Arial"/>
              </a:rPr>
              <a:t>2</a:t>
            </a:r>
            <a:r>
              <a:rPr b="0" lang="en-US" sz="2800" spc="-1" strike="noStrike">
                <a:solidFill>
                  <a:srgbClr val="000000"/>
                </a:solidFill>
                <a:latin typeface="Arial"/>
              </a:rPr>
              <a:t>5 = 2.3219</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p:txBody>
      </p:sp>
      <p:graphicFrame>
        <p:nvGraphicFramePr>
          <p:cNvPr id="365" name="Table 3"/>
          <p:cNvGraphicFramePr/>
          <p:nvPr/>
        </p:nvGraphicFramePr>
        <p:xfrm>
          <a:off x="762120" y="1295280"/>
          <a:ext cx="6095520" cy="2595600"/>
        </p:xfrm>
        <a:graphic>
          <a:graphicData uri="http://schemas.openxmlformats.org/drawingml/2006/table">
            <a:tbl>
              <a:tblPr/>
              <a:tblGrid>
                <a:gridCol w="1523880"/>
                <a:gridCol w="1523880"/>
                <a:gridCol w="1523880"/>
                <a:gridCol w="1523880"/>
              </a:tblGrid>
              <a:tr h="380880">
                <a:tc>
                  <a:txBody>
                    <a:bodyPr>
                      <a:noAutofit/>
                    </a:bodyPr>
                    <a:p>
                      <a:pPr>
                        <a:lnSpc>
                          <a:spcPct val="100000"/>
                        </a:lnSpc>
                      </a:pPr>
                      <a:r>
                        <a:rPr b="1" lang="en-US" sz="1800" spc="-1" strike="noStrike">
                          <a:solidFill>
                            <a:srgbClr val="ffffff"/>
                          </a:solidFill>
                          <a:latin typeface="Arial"/>
                        </a:rPr>
                        <a:t>Hair Color</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800" spc="-1" strike="noStrike">
                          <a:solidFill>
                            <a:srgbClr val="ffffff"/>
                          </a:solidFill>
                          <a:latin typeface="Arial"/>
                        </a:rPr>
                        <a:t>Count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r>
                        <a:rPr b="1" lang="en-US" sz="1800" spc="-1" strike="noStrike">
                          <a:solidFill>
                            <a:srgbClr val="ffffff"/>
                          </a:solidFill>
                          <a:latin typeface="Times New Roman"/>
                        </a:rPr>
                        <a:t>log</a:t>
                      </a:r>
                      <a:r>
                        <a:rPr b="1" lang="en-US" sz="1800" spc="-1" strike="noStrike" baseline="-25000">
                          <a:solidFill>
                            <a:srgbClr val="ffffff"/>
                          </a:solidFill>
                          <a:latin typeface="Times New Roman"/>
                        </a:rPr>
                        <a:t>2</a:t>
                      </a: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370800">
                <a:tc>
                  <a:txBody>
                    <a:bodyPr>
                      <a:noAutofit/>
                    </a:bodyPr>
                    <a:p>
                      <a:pPr>
                        <a:lnSpc>
                          <a:spcPct val="100000"/>
                        </a:lnSpc>
                      </a:pPr>
                      <a:r>
                        <a:rPr b="0" lang="en-US" sz="1800" spc="-1" strike="noStrike">
                          <a:solidFill>
                            <a:srgbClr val="000000"/>
                          </a:solidFill>
                          <a:latin typeface="Arial"/>
                        </a:rPr>
                        <a:t>Black</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75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0.75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0.3113</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oAutofit/>
                    </a:bodyPr>
                    <a:p>
                      <a:pPr>
                        <a:lnSpc>
                          <a:spcPct val="100000"/>
                        </a:lnSpc>
                      </a:pPr>
                      <a:r>
                        <a:rPr b="0" lang="en-US" sz="1800" spc="-1" strike="noStrike">
                          <a:solidFill>
                            <a:srgbClr val="000000"/>
                          </a:solidFill>
                          <a:latin typeface="Arial"/>
                        </a:rPr>
                        <a:t>Brown</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15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0.15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0.4105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70800">
                <a:tc>
                  <a:txBody>
                    <a:bodyPr>
                      <a:noAutofit/>
                    </a:bodyPr>
                    <a:p>
                      <a:pPr>
                        <a:lnSpc>
                          <a:spcPct val="100000"/>
                        </a:lnSpc>
                      </a:pPr>
                      <a:r>
                        <a:rPr b="0" lang="en-US" sz="1800" spc="-1" strike="noStrike">
                          <a:solidFill>
                            <a:srgbClr val="000000"/>
                          </a:solidFill>
                          <a:latin typeface="Arial"/>
                        </a:rPr>
                        <a:t>Blond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0.05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0.2161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oAutofit/>
                    </a:bodyPr>
                    <a:p>
                      <a:pPr>
                        <a:lnSpc>
                          <a:spcPct val="100000"/>
                        </a:lnSpc>
                      </a:pPr>
                      <a:r>
                        <a:rPr b="0" lang="en-US" sz="1800" spc="-1" strike="noStrike">
                          <a:solidFill>
                            <a:srgbClr val="000000"/>
                          </a:solidFill>
                          <a:latin typeface="Arial"/>
                        </a:rPr>
                        <a:t>Red</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0.00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70800">
                <a:tc>
                  <a:txBody>
                    <a:bodyPr>
                      <a:noAutofit/>
                    </a:bodyPr>
                    <a:p>
                      <a:pPr>
                        <a:lnSpc>
                          <a:spcPct val="100000"/>
                        </a:lnSpc>
                      </a:pPr>
                      <a:r>
                        <a:rPr b="0" lang="en-US" sz="1800" spc="-1" strike="noStrike">
                          <a:solidFill>
                            <a:srgbClr val="000000"/>
                          </a:solidFill>
                          <a:latin typeface="Arial"/>
                        </a:rPr>
                        <a:t>Other</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0.05</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800" spc="-1" strike="noStrike">
                          <a:solidFill>
                            <a:srgbClr val="000000"/>
                          </a:solidFill>
                          <a:latin typeface="Arial"/>
                        </a:rPr>
                        <a:t>0.2161</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oAutofit/>
                    </a:bodyPr>
                    <a:p>
                      <a:pPr>
                        <a:lnSpc>
                          <a:spcPct val="100000"/>
                        </a:lnSpc>
                      </a:pPr>
                      <a:r>
                        <a:rPr b="0" lang="en-US" sz="1800" spc="-1" strike="noStrike">
                          <a:solidFill>
                            <a:srgbClr val="000000"/>
                          </a:solidFill>
                          <a:latin typeface="Arial"/>
                        </a:rPr>
                        <a:t>Total</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100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1.0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800" spc="-1" strike="noStrike">
                          <a:solidFill>
                            <a:srgbClr val="000000"/>
                          </a:solidFill>
                          <a:latin typeface="Arial"/>
                        </a:rPr>
                        <a:t>1.1540</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bl>
          </a:graphicData>
        </a:graphic>
      </p:graphicFrame>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Entropy for Sample Data</a:t>
            </a:r>
            <a:endParaRPr b="0" lang="en-US" sz="3200" spc="-1" strike="noStrike">
              <a:solidFill>
                <a:srgbClr val="000000"/>
              </a:solidFill>
              <a:latin typeface="Arial"/>
            </a:endParaRPr>
          </a:p>
        </p:txBody>
      </p:sp>
      <p:sp>
        <p:nvSpPr>
          <p:cNvPr id="367" name="Content Placeholder 2"/>
          <p:cNvSpPr txBox="1"/>
          <p:nvPr/>
        </p:nvSpPr>
        <p:spPr>
          <a:xfrm>
            <a:off x="411120" y="1143000"/>
            <a:ext cx="8318160" cy="5181120"/>
          </a:xfrm>
          <a:prstGeom prst="rect">
            <a:avLst/>
          </a:prstGeom>
          <a:noFill/>
          <a:ln w="0">
            <a:noFill/>
          </a:ln>
        </p:spPr>
        <p:txBody>
          <a:bodyPr lIns="90360" rIns="90360" tIns="44280" bIns="44280">
            <a:norm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Suppose we have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 number of observations (</a:t>
            </a:r>
            <a:r>
              <a:rPr b="0" i="1" lang="en-US" sz="2400" spc="-1" strike="noStrike">
                <a:solidFill>
                  <a:srgbClr val="000000"/>
                </a:solidFill>
                <a:latin typeface="Times New Roman"/>
              </a:rPr>
              <a:t>m</a:t>
            </a:r>
            <a:r>
              <a:rPr b="0" lang="en-US" sz="2400" spc="-1" strike="noStrike">
                <a:solidFill>
                  <a:srgbClr val="000000"/>
                </a:solidFill>
                <a:latin typeface="Arial"/>
              </a:rPr>
              <a:t>) of some attribute, </a:t>
            </a:r>
            <a:r>
              <a:rPr b="0" i="1" lang="en-US" sz="2400" spc="-1" strike="noStrike">
                <a:solidFill>
                  <a:srgbClr val="000000"/>
                </a:solidFill>
                <a:latin typeface="Times New Roman"/>
              </a:rPr>
              <a:t>X</a:t>
            </a:r>
            <a:r>
              <a:rPr b="0" lang="en-US" sz="2400" spc="-1" strike="noStrike">
                <a:solidFill>
                  <a:srgbClr val="000000"/>
                </a:solidFill>
                <a:latin typeface="Arial"/>
              </a:rPr>
              <a:t>, e.g., the hair color of students in the class,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where there are </a:t>
            </a:r>
            <a:r>
              <a:rPr b="0" i="1" lang="en-US" sz="2400" spc="-1" strike="noStrike">
                <a:solidFill>
                  <a:srgbClr val="000000"/>
                </a:solidFill>
                <a:latin typeface="Cambria"/>
              </a:rPr>
              <a:t>n</a:t>
            </a:r>
            <a:r>
              <a:rPr b="0" lang="en-US" sz="2400" spc="-1" strike="noStrike">
                <a:solidFill>
                  <a:srgbClr val="000000"/>
                </a:solidFill>
                <a:latin typeface="Arial"/>
              </a:rPr>
              <a:t> different possible values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And the number of observation in the </a:t>
            </a:r>
            <a:r>
              <a:rPr b="0" i="1" lang="en-US" sz="2400" spc="-1" strike="noStrike">
                <a:solidFill>
                  <a:srgbClr val="000000"/>
                </a:solidFill>
                <a:latin typeface="Times New Roman"/>
              </a:rPr>
              <a:t>i</a:t>
            </a:r>
            <a:r>
              <a:rPr b="0" lang="en-US" sz="2400" spc="-1" strike="noStrike" baseline="30000">
                <a:solidFill>
                  <a:srgbClr val="000000"/>
                </a:solidFill>
                <a:latin typeface="Arial"/>
              </a:rPr>
              <a:t>th</a:t>
            </a:r>
            <a:r>
              <a:rPr b="0" lang="en-US" sz="2400" spc="-1" strike="noStrike">
                <a:solidFill>
                  <a:srgbClr val="000000"/>
                </a:solidFill>
                <a:latin typeface="Arial"/>
              </a:rPr>
              <a:t> category is </a:t>
            </a:r>
            <a:r>
              <a:rPr b="0" i="1" lang="en-US" sz="2400" spc="-1" strike="noStrike">
                <a:solidFill>
                  <a:srgbClr val="000000"/>
                </a:solidFill>
                <a:latin typeface="Times New Roman"/>
              </a:rPr>
              <a:t>m</a:t>
            </a:r>
            <a:r>
              <a:rPr b="0" i="1" lang="en-US" sz="2400" spc="-1" strike="noStrike" baseline="-25000">
                <a:solidFill>
                  <a:srgbClr val="000000"/>
                </a:solidFill>
                <a:latin typeface="Times New Roman"/>
              </a:rPr>
              <a:t>i</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Then, for this sample</a:t>
            </a: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a:lnSpc>
                <a:spcPct val="100000"/>
              </a:lnSpc>
              <a:spcBef>
                <a:spcPts val="281"/>
              </a:spcBef>
              <a:spcAft>
                <a:spcPts val="400"/>
              </a:spcAft>
              <a:tabLst>
                <a:tab algn="l" pos="0"/>
              </a:tabLst>
            </a:pP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For continuous data, the calculation is harder</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Mutual Information</a:t>
            </a:r>
            <a:endParaRPr b="0" lang="en-US" sz="3200" spc="-1" strike="noStrike">
              <a:solidFill>
                <a:srgbClr val="000000"/>
              </a:solidFill>
              <a:latin typeface="Arial"/>
            </a:endParaRPr>
          </a:p>
        </p:txBody>
      </p:sp>
      <p:sp>
        <p:nvSpPr>
          <p:cNvPr id="369" name="Content Placeholder 2"/>
          <p:cNvSpPr txBox="1"/>
          <p:nvPr/>
        </p:nvSpPr>
        <p:spPr>
          <a:xfrm>
            <a:off x="411120" y="1143000"/>
            <a:ext cx="8318160" cy="5181120"/>
          </a:xfrm>
          <a:prstGeom prst="rect">
            <a:avLst/>
          </a:prstGeom>
          <a:noFill/>
          <a:ln w="0">
            <a:noFill/>
          </a:ln>
        </p:spPr>
        <p:txBody>
          <a:bodyPr lIns="90360" rIns="90360" tIns="44280" bIns="44280">
            <a:normAutofit fontScale="56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Information one variable provides about another</a:t>
            </a:r>
            <a:br/>
            <a:r>
              <a:rPr b="0" lang="en-US" sz="2800" spc="-1" strike="noStrike">
                <a:solidFill>
                  <a:srgbClr val="000000"/>
                </a:solidFill>
                <a:latin typeface="Arial"/>
              </a:rPr>
              <a:t> </a:t>
            </a:r>
            <a:endParaRPr b="0" lang="en-US" sz="2800" spc="-1" strike="noStrike">
              <a:solidFill>
                <a:srgbClr val="000000"/>
              </a:solidFill>
              <a:latin typeface="Arial"/>
            </a:endParaRPr>
          </a:p>
          <a:p>
            <a:pPr>
              <a:lnSpc>
                <a:spcPct val="100000"/>
              </a:lnSpc>
              <a:spcBef>
                <a:spcPts val="281"/>
              </a:spcBef>
              <a:spcAft>
                <a:spcPts val="400"/>
              </a:spcAft>
              <a:tabLst>
                <a:tab algn="l" pos="0"/>
              </a:tabLst>
            </a:pPr>
            <a:r>
              <a:rPr b="0" lang="en-US" sz="2800" spc="-1" strike="noStrike">
                <a:solidFill>
                  <a:srgbClr val="000000"/>
                </a:solidFill>
                <a:latin typeface="Arial"/>
              </a:rPr>
              <a:t> </a:t>
            </a:r>
            <a:r>
              <a:rPr b="0" lang="en-US" sz="2800" spc="-1" strike="noStrike">
                <a:solidFill>
                  <a:srgbClr val="000000"/>
                </a:solidFill>
                <a:latin typeface="Arial"/>
              </a:rPr>
              <a:t>Formally, , where</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r>
              <a:rPr b="0" i="1" lang="en-US" sz="2800" spc="-1" strike="noStrike">
                <a:solidFill>
                  <a:srgbClr val="000000"/>
                </a:solidFill>
                <a:latin typeface="Times New Roman"/>
              </a:rPr>
              <a:t>H(X,Y)</a:t>
            </a:r>
            <a:r>
              <a:rPr b="0" lang="en-US" sz="2800" spc="-1" strike="noStrike">
                <a:solidFill>
                  <a:srgbClr val="000000"/>
                </a:solidFill>
                <a:latin typeface="Arial"/>
              </a:rPr>
              <a:t> is the joint entropy of </a:t>
            </a:r>
            <a:r>
              <a:rPr b="0" i="1" lang="en-US" sz="2800" spc="-1" strike="noStrike">
                <a:solidFill>
                  <a:srgbClr val="000000"/>
                </a:solidFill>
                <a:latin typeface="Times New Roman"/>
              </a:rPr>
              <a:t>X</a:t>
            </a:r>
            <a:r>
              <a:rPr b="0" lang="en-US" sz="2800" spc="-1" strike="noStrike">
                <a:solidFill>
                  <a:srgbClr val="000000"/>
                </a:solidFill>
                <a:latin typeface="Arial"/>
              </a:rPr>
              <a:t> and </a:t>
            </a:r>
            <a:r>
              <a:rPr b="0" lang="en-US" sz="2800" spc="-1" strike="noStrike">
                <a:solidFill>
                  <a:srgbClr val="000000"/>
                </a:solidFill>
                <a:latin typeface="Times New Roman"/>
              </a:rPr>
              <a:t>Y, </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a:lnSpc>
                <a:spcPct val="100000"/>
              </a:lnSpc>
              <a:spcBef>
                <a:spcPts val="289"/>
              </a:spcBef>
              <a:spcAft>
                <a:spcPts val="400"/>
              </a:spcAft>
              <a:tabLst>
                <a:tab algn="l" pos="0"/>
              </a:tabLst>
            </a:pPr>
            <a:r>
              <a:rPr b="0" lang="en-US" sz="2900" spc="-1" strike="noStrike">
                <a:solidFill>
                  <a:srgbClr val="000000"/>
                </a:solidFill>
                <a:latin typeface="Arial"/>
              </a:rPr>
              <a:t>Where</a:t>
            </a:r>
            <a:r>
              <a:rPr b="0" i="1" lang="en-US" sz="2800" spc="-1" strike="noStrike">
                <a:solidFill>
                  <a:srgbClr val="000000"/>
                </a:solidFill>
                <a:latin typeface="Times New Roman"/>
              </a:rPr>
              <a:t> p</a:t>
            </a:r>
            <a:r>
              <a:rPr b="0" i="1" lang="en-US" sz="2800" spc="-1" strike="noStrike" baseline="-25000">
                <a:solidFill>
                  <a:srgbClr val="000000"/>
                </a:solidFill>
                <a:latin typeface="Times New Roman"/>
              </a:rPr>
              <a:t>ij</a:t>
            </a:r>
            <a:r>
              <a:rPr b="0" lang="en-US" sz="2800" spc="-1" strike="noStrike">
                <a:solidFill>
                  <a:srgbClr val="000000"/>
                </a:solidFill>
                <a:latin typeface="Arial"/>
              </a:rPr>
              <a:t> is the probability that the </a:t>
            </a:r>
            <a:r>
              <a:rPr b="0" i="1" lang="en-US" sz="2800" spc="-1" strike="noStrike">
                <a:solidFill>
                  <a:srgbClr val="000000"/>
                </a:solidFill>
                <a:latin typeface="Times New Roman"/>
              </a:rPr>
              <a:t>i</a:t>
            </a:r>
            <a:r>
              <a:rPr b="0" lang="en-US" sz="2800" spc="-1" strike="noStrike" baseline="30000">
                <a:solidFill>
                  <a:srgbClr val="000000"/>
                </a:solidFill>
                <a:latin typeface="Arial"/>
              </a:rPr>
              <a:t>th</a:t>
            </a:r>
            <a:r>
              <a:rPr b="0" lang="en-US" sz="2800" spc="-1" strike="noStrike">
                <a:solidFill>
                  <a:srgbClr val="000000"/>
                </a:solidFill>
                <a:latin typeface="Arial"/>
              </a:rPr>
              <a:t> value of </a:t>
            </a:r>
            <a:r>
              <a:rPr b="0" i="1" lang="en-US" sz="2800" spc="-1" strike="noStrike">
                <a:solidFill>
                  <a:srgbClr val="000000"/>
                </a:solidFill>
                <a:latin typeface="Times New Roman"/>
              </a:rPr>
              <a:t>X</a:t>
            </a:r>
            <a:r>
              <a:rPr b="0" lang="en-US" sz="2800" spc="-1" strike="noStrike">
                <a:solidFill>
                  <a:srgbClr val="000000"/>
                </a:solidFill>
                <a:latin typeface="Arial"/>
              </a:rPr>
              <a:t> and the </a:t>
            </a:r>
            <a:r>
              <a:rPr b="0" i="1" lang="en-US" sz="2800" spc="-1" strike="noStrike">
                <a:solidFill>
                  <a:srgbClr val="000000"/>
                </a:solidFill>
                <a:latin typeface="Times New Roman"/>
              </a:rPr>
              <a:t>j</a:t>
            </a:r>
            <a:r>
              <a:rPr b="0" lang="en-US" sz="2800" spc="-1" strike="noStrike" baseline="30000">
                <a:solidFill>
                  <a:srgbClr val="000000"/>
                </a:solidFill>
                <a:latin typeface="Arial"/>
              </a:rPr>
              <a:t>th</a:t>
            </a:r>
            <a:r>
              <a:rPr b="0" lang="en-US" sz="2800" spc="-1" strike="noStrike">
                <a:solidFill>
                  <a:srgbClr val="000000"/>
                </a:solidFill>
                <a:latin typeface="Arial"/>
              </a:rPr>
              <a:t> value of </a:t>
            </a:r>
            <a:r>
              <a:rPr b="0" i="1" lang="en-US" sz="2800" spc="-1" strike="noStrike">
                <a:solidFill>
                  <a:srgbClr val="000000"/>
                </a:solidFill>
                <a:latin typeface="Times New Roman"/>
              </a:rPr>
              <a:t>Y</a:t>
            </a:r>
            <a:r>
              <a:rPr b="0" lang="en-US" sz="2800" spc="-1" strike="noStrike">
                <a:solidFill>
                  <a:srgbClr val="000000"/>
                </a:solidFill>
                <a:latin typeface="Arial"/>
              </a:rPr>
              <a:t> occur together </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For discrete variables, this is easy to compute</a:t>
            </a:r>
            <a:endParaRPr b="0" lang="en-US" sz="2800" spc="-1" strike="noStrike">
              <a:solidFill>
                <a:srgbClr val="000000"/>
              </a:solidFill>
              <a:latin typeface="Arial"/>
            </a:endParaRPr>
          </a:p>
          <a:p>
            <a:pPr>
              <a:lnSpc>
                <a:spcPct val="100000"/>
              </a:lnSpc>
              <a:spcBef>
                <a:spcPts val="281"/>
              </a:spcBef>
              <a:spcAft>
                <a:spcPts val="400"/>
              </a:spcAft>
              <a:tabLst>
                <a:tab algn="l" pos="0"/>
              </a:tabLst>
            </a:pP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Maximum mutual information for discrete variables is </a:t>
            </a:r>
            <a:br/>
            <a:r>
              <a:rPr b="0" lang="en-US" sz="2800" spc="-1" strike="noStrike">
                <a:solidFill>
                  <a:srgbClr val="000000"/>
                </a:solidFill>
                <a:latin typeface="Arial"/>
              </a:rPr>
              <a:t>log</a:t>
            </a:r>
            <a:r>
              <a:rPr b="0" lang="en-US" sz="2800" spc="-1" strike="noStrike" baseline="-25000">
                <a:solidFill>
                  <a:srgbClr val="000000"/>
                </a:solidFill>
                <a:latin typeface="Arial"/>
              </a:rPr>
              <a:t>2</a:t>
            </a:r>
            <a:r>
              <a:rPr b="0" lang="en-US" sz="2800" spc="-1" strike="noStrike">
                <a:solidFill>
                  <a:srgbClr val="000000"/>
                </a:solidFill>
                <a:latin typeface="Arial"/>
              </a:rPr>
              <a:t>(min</a:t>
            </a:r>
            <a:r>
              <a:rPr b="0" lang="en-US" sz="2800" spc="-1" strike="noStrike">
                <a:solidFill>
                  <a:srgbClr val="000000"/>
                </a:solidFill>
                <a:latin typeface="Times New Roman"/>
              </a:rPr>
              <a:t>(</a:t>
            </a:r>
            <a:r>
              <a:rPr b="0" i="1" lang="en-US" sz="2800" spc="-1" strike="noStrike">
                <a:solidFill>
                  <a:srgbClr val="000000"/>
                </a:solidFill>
                <a:latin typeface="Times New Roman"/>
              </a:rPr>
              <a:t> n</a:t>
            </a:r>
            <a:r>
              <a:rPr b="0" i="1" lang="en-US" sz="2800" spc="-1" strike="noStrike" baseline="-25000">
                <a:solidFill>
                  <a:srgbClr val="000000"/>
                </a:solidFill>
                <a:latin typeface="Times New Roman"/>
              </a:rPr>
              <a:t>X</a:t>
            </a:r>
            <a:r>
              <a:rPr b="0" lang="en-US" sz="2800" spc="-1" strike="noStrike">
                <a:solidFill>
                  <a:srgbClr val="000000"/>
                </a:solidFill>
                <a:latin typeface="Times New Roman"/>
              </a:rPr>
              <a:t>,</a:t>
            </a:r>
            <a:r>
              <a:rPr b="0" i="1" lang="en-US" sz="2800" spc="-1" strike="noStrike">
                <a:solidFill>
                  <a:srgbClr val="000000"/>
                </a:solidFill>
                <a:latin typeface="Times New Roman"/>
              </a:rPr>
              <a:t> n</a:t>
            </a:r>
            <a:r>
              <a:rPr b="0" i="1" lang="en-US" sz="2800" spc="-1" strike="noStrike" baseline="-25000">
                <a:solidFill>
                  <a:srgbClr val="000000"/>
                </a:solidFill>
                <a:latin typeface="Times New Roman"/>
              </a:rPr>
              <a:t>Y</a:t>
            </a:r>
            <a:r>
              <a:rPr b="0" i="1" lang="en-US" sz="2800" spc="-1" strike="noStrike">
                <a:solidFill>
                  <a:srgbClr val="000000"/>
                </a:solidFill>
                <a:latin typeface="Times New Roman"/>
              </a:rPr>
              <a:t> </a:t>
            </a:r>
            <a:r>
              <a:rPr b="0" lang="en-US" sz="2800" spc="-1" strike="noStrike">
                <a:solidFill>
                  <a:srgbClr val="000000"/>
                </a:solidFill>
                <a:latin typeface="Arial"/>
              </a:rPr>
              <a:t>), where </a:t>
            </a:r>
            <a:r>
              <a:rPr b="0" i="1" lang="en-US" sz="2800" spc="-1" strike="noStrike">
                <a:solidFill>
                  <a:srgbClr val="000000"/>
                </a:solidFill>
                <a:latin typeface="Times New Roman"/>
              </a:rPr>
              <a:t>n</a:t>
            </a:r>
            <a:r>
              <a:rPr b="0" i="1" lang="en-US" sz="2800" spc="-1" strike="noStrike" baseline="-25000">
                <a:solidFill>
                  <a:srgbClr val="000000"/>
                </a:solidFill>
                <a:latin typeface="Times New Roman"/>
              </a:rPr>
              <a:t>X</a:t>
            </a:r>
            <a:r>
              <a:rPr b="0" lang="en-US" sz="2800" spc="-1" strike="noStrike">
                <a:solidFill>
                  <a:srgbClr val="000000"/>
                </a:solidFill>
                <a:latin typeface="Arial"/>
              </a:rPr>
              <a:t> (</a:t>
            </a:r>
            <a:r>
              <a:rPr b="0" i="1" lang="en-US" sz="2800" spc="-1" strike="noStrike">
                <a:solidFill>
                  <a:srgbClr val="000000"/>
                </a:solidFill>
                <a:latin typeface="Times New Roman"/>
              </a:rPr>
              <a:t>n</a:t>
            </a:r>
            <a:r>
              <a:rPr b="0" i="1" lang="en-US" sz="2800" spc="-1" strike="noStrike" baseline="-25000">
                <a:solidFill>
                  <a:srgbClr val="000000"/>
                </a:solidFill>
                <a:latin typeface="Times New Roman"/>
              </a:rPr>
              <a:t>Y</a:t>
            </a:r>
            <a:r>
              <a:rPr b="0" lang="en-US" sz="2800" spc="-1" strike="noStrike">
                <a:solidFill>
                  <a:srgbClr val="000000"/>
                </a:solidFill>
                <a:latin typeface="Arial"/>
              </a:rPr>
              <a:t>) is the number of values of </a:t>
            </a:r>
            <a:r>
              <a:rPr b="0" i="1" lang="en-US" sz="2800" spc="-1" strike="noStrike">
                <a:solidFill>
                  <a:srgbClr val="000000"/>
                </a:solidFill>
                <a:latin typeface="Times New Roman"/>
              </a:rPr>
              <a:t>X</a:t>
            </a:r>
            <a:r>
              <a:rPr b="0" lang="en-US" sz="2800" spc="-1" strike="noStrike">
                <a:solidFill>
                  <a:srgbClr val="000000"/>
                </a:solidFill>
                <a:latin typeface="Arial"/>
              </a:rPr>
              <a:t> (</a:t>
            </a:r>
            <a:r>
              <a:rPr b="0" i="1" lang="en-US" sz="2800" spc="-1" strike="noStrike">
                <a:solidFill>
                  <a:srgbClr val="000000"/>
                </a:solidFill>
                <a:latin typeface="Times New Roman"/>
              </a:rPr>
              <a:t>Y</a:t>
            </a:r>
            <a:r>
              <a:rPr b="0" lang="en-US" sz="2800" spc="-1" strike="noStrike">
                <a:solidFill>
                  <a:srgbClr val="000000"/>
                </a:solidFill>
                <a:latin typeface="Arial"/>
              </a:rPr>
              <a: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Mutual Information Example</a:t>
            </a:r>
            <a:endParaRPr b="0" lang="en-US" sz="3200" spc="-1" strike="noStrike">
              <a:solidFill>
                <a:srgbClr val="000000"/>
              </a:solidFill>
              <a:latin typeface="Arial"/>
            </a:endParaRPr>
          </a:p>
        </p:txBody>
      </p:sp>
      <p:graphicFrame>
        <p:nvGraphicFramePr>
          <p:cNvPr id="371" name="Table 3"/>
          <p:cNvGraphicFramePr/>
          <p:nvPr/>
        </p:nvGraphicFramePr>
        <p:xfrm>
          <a:off x="152280" y="1219320"/>
          <a:ext cx="3733560" cy="1588320"/>
        </p:xfrm>
        <a:graphic>
          <a:graphicData uri="http://schemas.openxmlformats.org/drawingml/2006/table">
            <a:tbl>
              <a:tblPr/>
              <a:tblGrid>
                <a:gridCol w="1066680"/>
                <a:gridCol w="914400"/>
                <a:gridCol w="601920"/>
                <a:gridCol w="1150560"/>
              </a:tblGrid>
              <a:tr h="603720">
                <a:tc>
                  <a:txBody>
                    <a:bodyPr>
                      <a:noAutofit/>
                    </a:bodyPr>
                    <a:p>
                      <a:pPr>
                        <a:lnSpc>
                          <a:spcPct val="100000"/>
                        </a:lnSpc>
                      </a:pPr>
                      <a:r>
                        <a:rPr b="1" lang="en-US" sz="1800" spc="-1" strike="noStrike">
                          <a:solidFill>
                            <a:srgbClr val="ffffff"/>
                          </a:solidFill>
                          <a:latin typeface="Arial"/>
                        </a:rPr>
                        <a:t>Student Status </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800" spc="-1" strike="noStrike">
                          <a:solidFill>
                            <a:srgbClr val="ffffff"/>
                          </a:solidFill>
                          <a:latin typeface="Arial"/>
                        </a:rPr>
                        <a:t>Count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r>
                        <a:rPr b="1" lang="en-US" sz="1800" spc="-1" strike="noStrike">
                          <a:solidFill>
                            <a:srgbClr val="ffffff"/>
                          </a:solidFill>
                          <a:latin typeface="Times New Roman"/>
                        </a:rPr>
                        <a:t>log</a:t>
                      </a:r>
                      <a:r>
                        <a:rPr b="1" lang="en-US" sz="1800" spc="-1" strike="noStrike" baseline="-25000">
                          <a:solidFill>
                            <a:srgbClr val="ffffff"/>
                          </a:solidFill>
                          <a:latin typeface="Times New Roman"/>
                        </a:rPr>
                        <a:t>2</a:t>
                      </a: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399960">
                <a:tc>
                  <a:txBody>
                    <a:bodyPr>
                      <a:noAutofit/>
                    </a:bodyPr>
                    <a:p>
                      <a:pPr>
                        <a:lnSpc>
                          <a:spcPct val="100000"/>
                        </a:lnSpc>
                      </a:pPr>
                      <a:r>
                        <a:rPr b="0" lang="en-US" sz="1400" spc="-1" strike="noStrike">
                          <a:solidFill>
                            <a:srgbClr val="000000"/>
                          </a:solidFill>
                          <a:latin typeface="Arial"/>
                        </a:rPr>
                        <a:t>Undergrad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45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0.45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0.5184</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99960">
                <a:tc>
                  <a:txBody>
                    <a:bodyPr>
                      <a:noAutofit/>
                    </a:bodyPr>
                    <a:p>
                      <a:pPr>
                        <a:lnSpc>
                          <a:spcPct val="100000"/>
                        </a:lnSpc>
                      </a:pPr>
                      <a:r>
                        <a:rPr b="0" lang="en-US" sz="1400" spc="-1" strike="noStrike">
                          <a:solidFill>
                            <a:srgbClr val="000000"/>
                          </a:solidFill>
                          <a:latin typeface="Arial"/>
                        </a:rPr>
                        <a:t>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55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0.55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0.4744</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88440">
                <a:tc>
                  <a:txBody>
                    <a:bodyPr>
                      <a:noAutofit/>
                    </a:bodyPr>
                    <a:p>
                      <a:pPr>
                        <a:lnSpc>
                          <a:spcPct val="100000"/>
                        </a:lnSpc>
                      </a:pPr>
                      <a:r>
                        <a:rPr b="0" lang="en-US" sz="1400" spc="-1" strike="noStrike">
                          <a:solidFill>
                            <a:srgbClr val="000000"/>
                          </a:solidFill>
                          <a:latin typeface="Arial"/>
                        </a:rPr>
                        <a:t>Total</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0.9928</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bl>
          </a:graphicData>
        </a:graphic>
      </p:graphicFrame>
      <p:graphicFrame>
        <p:nvGraphicFramePr>
          <p:cNvPr id="372" name="Table 5"/>
          <p:cNvGraphicFramePr/>
          <p:nvPr/>
        </p:nvGraphicFramePr>
        <p:xfrm>
          <a:off x="152280" y="3276720"/>
          <a:ext cx="3733560" cy="1735920"/>
        </p:xfrm>
        <a:graphic>
          <a:graphicData uri="http://schemas.openxmlformats.org/drawingml/2006/table">
            <a:tbl>
              <a:tblPr/>
              <a:tblGrid>
                <a:gridCol w="1066680"/>
                <a:gridCol w="914400"/>
                <a:gridCol w="609480"/>
                <a:gridCol w="1143000"/>
              </a:tblGrid>
              <a:tr h="380880">
                <a:tc>
                  <a:txBody>
                    <a:bodyPr>
                      <a:noAutofit/>
                    </a:bodyPr>
                    <a:p>
                      <a:pPr>
                        <a:lnSpc>
                          <a:spcPct val="100000"/>
                        </a:lnSpc>
                      </a:pPr>
                      <a:r>
                        <a:rPr b="1" lang="en-US" sz="1800" spc="-1" strike="noStrike">
                          <a:solidFill>
                            <a:srgbClr val="ffffff"/>
                          </a:solidFill>
                          <a:latin typeface="Arial"/>
                        </a:rPr>
                        <a:t>Grade</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800" spc="-1" strike="noStrike">
                          <a:solidFill>
                            <a:srgbClr val="ffffff"/>
                          </a:solidFill>
                          <a:latin typeface="Arial"/>
                        </a:rPr>
                        <a:t>Count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r>
                        <a:rPr b="1" lang="en-US" sz="1800" spc="-1" strike="noStrike">
                          <a:solidFill>
                            <a:srgbClr val="ffffff"/>
                          </a:solidFill>
                          <a:latin typeface="Times New Roman"/>
                        </a:rPr>
                        <a:t>log</a:t>
                      </a:r>
                      <a:r>
                        <a:rPr b="1" lang="en-US" sz="1800" spc="-1" strike="noStrike" baseline="-25000">
                          <a:solidFill>
                            <a:srgbClr val="ffffff"/>
                          </a:solidFill>
                          <a:latin typeface="Times New Roman"/>
                        </a:rPr>
                        <a:t>2</a:t>
                      </a: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341280">
                <a:tc>
                  <a:txBody>
                    <a:bodyPr>
                      <a:noAutofit/>
                    </a:bodyPr>
                    <a:p>
                      <a:pPr>
                        <a:lnSpc>
                          <a:spcPct val="100000"/>
                        </a:lnSpc>
                      </a:pPr>
                      <a:r>
                        <a:rPr b="0" lang="en-US" sz="1400" spc="-1" strike="noStrike">
                          <a:solidFill>
                            <a:srgbClr val="000000"/>
                          </a:solidFill>
                          <a:latin typeface="Arial"/>
                        </a:rPr>
                        <a:t>A</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35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0.35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0.5301</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41280">
                <a:tc>
                  <a:txBody>
                    <a:bodyPr>
                      <a:noAutofit/>
                    </a:bodyPr>
                    <a:p>
                      <a:pPr>
                        <a:lnSpc>
                          <a:spcPct val="100000"/>
                        </a:lnSpc>
                      </a:pPr>
                      <a:r>
                        <a:rPr b="0" lang="en-US" sz="1400" spc="-1" strike="noStrike">
                          <a:solidFill>
                            <a:srgbClr val="000000"/>
                          </a:solidFill>
                          <a:latin typeface="Arial"/>
                        </a:rPr>
                        <a:t>B</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50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0.50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0.5000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41280">
                <a:tc>
                  <a:txBody>
                    <a:bodyPr>
                      <a:noAutofit/>
                    </a:bodyPr>
                    <a:p>
                      <a:pPr>
                        <a:lnSpc>
                          <a:spcPct val="100000"/>
                        </a:lnSpc>
                      </a:pPr>
                      <a:r>
                        <a:rPr b="0" lang="en-US" sz="1400" spc="-1" strike="noStrike">
                          <a:solidFill>
                            <a:srgbClr val="000000"/>
                          </a:solidFill>
                          <a:latin typeface="Arial"/>
                        </a:rPr>
                        <a:t>C</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0.15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0.4105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62520">
                <a:tc>
                  <a:txBody>
                    <a:bodyPr>
                      <a:noAutofit/>
                    </a:bodyPr>
                    <a:p>
                      <a:pPr>
                        <a:lnSpc>
                          <a:spcPct val="100000"/>
                        </a:lnSpc>
                      </a:pPr>
                      <a:r>
                        <a:rPr b="0" lang="en-US" sz="1400" spc="-1" strike="noStrike">
                          <a:solidFill>
                            <a:srgbClr val="000000"/>
                          </a:solidFill>
                          <a:latin typeface="Arial"/>
                        </a:rPr>
                        <a:t>Total</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1.4406</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bl>
          </a:graphicData>
        </a:graphic>
      </p:graphicFrame>
      <p:graphicFrame>
        <p:nvGraphicFramePr>
          <p:cNvPr id="373" name="Table 7"/>
          <p:cNvGraphicFramePr/>
          <p:nvPr/>
        </p:nvGraphicFramePr>
        <p:xfrm>
          <a:off x="4267080" y="1219320"/>
          <a:ext cx="4723920" cy="3528000"/>
        </p:xfrm>
        <a:graphic>
          <a:graphicData uri="http://schemas.openxmlformats.org/drawingml/2006/table">
            <a:tbl>
              <a:tblPr/>
              <a:tblGrid>
                <a:gridCol w="1066680"/>
                <a:gridCol w="914400"/>
                <a:gridCol w="914400"/>
                <a:gridCol w="761760"/>
                <a:gridCol w="1066680"/>
              </a:tblGrid>
              <a:tr h="745560">
                <a:tc>
                  <a:txBody>
                    <a:bodyPr>
                      <a:noAutofit/>
                    </a:bodyPr>
                    <a:p>
                      <a:pPr>
                        <a:lnSpc>
                          <a:spcPct val="100000"/>
                        </a:lnSpc>
                      </a:pPr>
                      <a:r>
                        <a:rPr b="1" lang="en-US" sz="1800" spc="-1" strike="noStrike">
                          <a:solidFill>
                            <a:srgbClr val="ffffff"/>
                          </a:solidFill>
                          <a:latin typeface="Arial"/>
                        </a:rPr>
                        <a:t>Student Status </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800" spc="-1" strike="noStrike">
                          <a:solidFill>
                            <a:srgbClr val="ffffff"/>
                          </a:solidFill>
                          <a:latin typeface="Arial"/>
                        </a:rPr>
                        <a:t>Grade</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lang="en-US" sz="1800" spc="-1" strike="noStrike">
                          <a:solidFill>
                            <a:srgbClr val="ffffff"/>
                          </a:solidFill>
                          <a:latin typeface="Arial"/>
                        </a:rPr>
                        <a:t>Count</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c>
                  <a:txBody>
                    <a:bodyPr>
                      <a:noAutofit/>
                    </a:bodyPr>
                    <a:p>
                      <a:pPr>
                        <a:lnSpc>
                          <a:spcPct val="100000"/>
                        </a:lnSpc>
                      </a:pPr>
                      <a:r>
                        <a:rPr b="1" i="1" lang="en-US" sz="1800" spc="-1" strike="noStrike">
                          <a:solidFill>
                            <a:srgbClr val="ffffff"/>
                          </a:solidFill>
                          <a:latin typeface="Times New Roman"/>
                        </a:rPr>
                        <a:t>-p</a:t>
                      </a:r>
                      <a:r>
                        <a:rPr b="1" lang="en-US" sz="1800" spc="-1" strike="noStrike">
                          <a:solidFill>
                            <a:srgbClr val="ffffff"/>
                          </a:solidFill>
                          <a:latin typeface="Times New Roman"/>
                        </a:rPr>
                        <a:t>log</a:t>
                      </a:r>
                      <a:r>
                        <a:rPr b="1" lang="en-US" sz="1800" spc="-1" strike="noStrike" baseline="-25000">
                          <a:solidFill>
                            <a:srgbClr val="ffffff"/>
                          </a:solidFill>
                          <a:latin typeface="Times New Roman"/>
                        </a:rPr>
                        <a:t>2</a:t>
                      </a:r>
                      <a:r>
                        <a:rPr b="1" i="1" lang="en-US" sz="1800" spc="-1" strike="noStrike">
                          <a:solidFill>
                            <a:srgbClr val="ffffff"/>
                          </a:solidFill>
                          <a:latin typeface="Times New Roman"/>
                        </a:rPr>
                        <a:t>p</a:t>
                      </a:r>
                      <a:endParaRPr b="0" lang="tr-TR"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000000"/>
                    </a:solidFill>
                  </a:tcPr>
                </a:tc>
              </a:tr>
              <a:tr h="465840">
                <a:tc>
                  <a:txBody>
                    <a:bodyPr>
                      <a:noAutofit/>
                    </a:bodyPr>
                    <a:p>
                      <a:pPr>
                        <a:lnSpc>
                          <a:spcPct val="100000"/>
                        </a:lnSpc>
                      </a:pPr>
                      <a:r>
                        <a:rPr b="0" lang="en-US" sz="1400" spc="-1" strike="noStrike">
                          <a:solidFill>
                            <a:srgbClr val="000000"/>
                          </a:solidFill>
                          <a:latin typeface="Arial"/>
                        </a:rPr>
                        <a:t>Undergrad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A</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0.05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0.2161</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88440">
                <a:tc>
                  <a:txBody>
                    <a:bodyPr>
                      <a:noAutofit/>
                    </a:bodyPr>
                    <a:p>
                      <a:pPr>
                        <a:lnSpc>
                          <a:spcPct val="100000"/>
                        </a:lnSpc>
                      </a:pPr>
                      <a:r>
                        <a:rPr b="0" lang="en-US" sz="1400" spc="-1" strike="noStrike">
                          <a:solidFill>
                            <a:srgbClr val="000000"/>
                          </a:solidFill>
                          <a:latin typeface="Arial"/>
                        </a:rPr>
                        <a:t>Undergrad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B</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30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0.30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0.5211</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465840">
                <a:tc>
                  <a:txBody>
                    <a:bodyPr>
                      <a:noAutofit/>
                    </a:bodyPr>
                    <a:p>
                      <a:pPr>
                        <a:lnSpc>
                          <a:spcPct val="100000"/>
                        </a:lnSpc>
                      </a:pPr>
                      <a:r>
                        <a:rPr b="0" lang="en-US" sz="1400" spc="-1" strike="noStrike">
                          <a:solidFill>
                            <a:srgbClr val="000000"/>
                          </a:solidFill>
                          <a:latin typeface="Arial"/>
                        </a:rPr>
                        <a:t>Undergrad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C</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0.10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0.3322</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70800">
                <a:tc>
                  <a:txBody>
                    <a:bodyPr>
                      <a:noAutofit/>
                    </a:bodyPr>
                    <a:p>
                      <a:pPr>
                        <a:lnSpc>
                          <a:spcPct val="100000"/>
                        </a:lnSpc>
                      </a:pPr>
                      <a:r>
                        <a:rPr b="0" lang="en-US" sz="1400" spc="-1" strike="noStrike">
                          <a:solidFill>
                            <a:srgbClr val="000000"/>
                          </a:solidFill>
                          <a:latin typeface="Arial"/>
                        </a:rPr>
                        <a:t>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A</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30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0.30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0.5211</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80880">
                <a:tc>
                  <a:txBody>
                    <a:bodyPr>
                      <a:noAutofit/>
                    </a:bodyPr>
                    <a:p>
                      <a:pPr>
                        <a:lnSpc>
                          <a:spcPct val="100000"/>
                        </a:lnSpc>
                      </a:pPr>
                      <a:r>
                        <a:rPr b="0" lang="en-US" sz="1400" spc="-1" strike="noStrike">
                          <a:solidFill>
                            <a:srgbClr val="000000"/>
                          </a:solidFill>
                          <a:latin typeface="Arial"/>
                        </a:rPr>
                        <a:t>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B</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20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0.20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0.4644</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r h="354960">
                <a:tc>
                  <a:txBody>
                    <a:bodyPr>
                      <a:noAutofit/>
                    </a:bodyPr>
                    <a:p>
                      <a:pPr>
                        <a:lnSpc>
                          <a:spcPct val="100000"/>
                        </a:lnSpc>
                      </a:pPr>
                      <a:r>
                        <a:rPr b="0" lang="en-US" sz="1400" spc="-1" strike="noStrike">
                          <a:solidFill>
                            <a:srgbClr val="000000"/>
                          </a:solidFill>
                          <a:latin typeface="Arial"/>
                        </a:rPr>
                        <a:t>Grad</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C</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0.05</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c>
                  <a:txBody>
                    <a:bodyPr>
                      <a:noAutofit/>
                    </a:bodyPr>
                    <a:p>
                      <a:pPr>
                        <a:lnSpc>
                          <a:spcPct val="100000"/>
                        </a:lnSpc>
                      </a:pPr>
                      <a:r>
                        <a:rPr b="0" lang="en-US" sz="1400" spc="-1" strike="noStrike">
                          <a:solidFill>
                            <a:srgbClr val="000000"/>
                          </a:solidFill>
                          <a:latin typeface="Arial"/>
                        </a:rPr>
                        <a:t>0.2161</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7e7e7"/>
                    </a:solidFill>
                  </a:tcPr>
                </a:tc>
              </a:tr>
              <a:tr h="355680">
                <a:tc>
                  <a:txBody>
                    <a:bodyPr>
                      <a:noAutofit/>
                    </a:bodyPr>
                    <a:p>
                      <a:pPr>
                        <a:lnSpc>
                          <a:spcPct val="100000"/>
                        </a:lnSpc>
                      </a:pPr>
                      <a:r>
                        <a:rPr b="0" lang="en-US" sz="1400" spc="-1" strike="noStrike">
                          <a:solidFill>
                            <a:srgbClr val="000000"/>
                          </a:solidFill>
                          <a:latin typeface="Arial"/>
                        </a:rPr>
                        <a:t>Total</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1.00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c>
                  <a:txBody>
                    <a:bodyPr>
                      <a:noAutofit/>
                    </a:bodyPr>
                    <a:p>
                      <a:pPr>
                        <a:lnSpc>
                          <a:spcPct val="100000"/>
                        </a:lnSpc>
                      </a:pPr>
                      <a:r>
                        <a:rPr b="0" lang="en-US" sz="1400" spc="-1" strike="noStrike">
                          <a:solidFill>
                            <a:srgbClr val="000000"/>
                          </a:solidFill>
                          <a:latin typeface="Arial"/>
                        </a:rPr>
                        <a:t>2.2710</a:t>
                      </a:r>
                      <a:endParaRPr b="0" lang="tr-TR"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cccc"/>
                    </a:solidFill>
                  </a:tcPr>
                </a:tc>
              </a:tr>
            </a:tbl>
          </a:graphicData>
        </a:graphic>
      </p:graphicFrame>
      <p:sp>
        <p:nvSpPr>
          <p:cNvPr id="374" name="TextBox 2"/>
          <p:cNvSpPr/>
          <p:nvPr/>
        </p:nvSpPr>
        <p:spPr>
          <a:xfrm>
            <a:off x="533520" y="5486400"/>
            <a:ext cx="8000640" cy="303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rPr>
              <a:t>Mutual information of Student Status and Grade =  0.9928 + 1.4406 - 2.2710 = 0.1624</a:t>
            </a:r>
            <a:endParaRPr b="0" lang="tr-TR" sz="1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itle 1"/>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Maximal Information Coefficient</a:t>
            </a:r>
            <a:endParaRPr b="0" lang="en-US" sz="3200" spc="-1" strike="noStrike">
              <a:solidFill>
                <a:srgbClr val="000000"/>
              </a:solidFill>
              <a:latin typeface="Arial"/>
            </a:endParaRPr>
          </a:p>
        </p:txBody>
      </p:sp>
      <p:sp>
        <p:nvSpPr>
          <p:cNvPr id="376" name="Content Placeholder 2"/>
          <p:cNvSpPr txBox="1"/>
          <p:nvPr/>
        </p:nvSpPr>
        <p:spPr>
          <a:xfrm>
            <a:off x="411120" y="1143000"/>
            <a:ext cx="8318160" cy="5181120"/>
          </a:xfrm>
          <a:prstGeom prst="rect">
            <a:avLst/>
          </a:prstGeom>
          <a:noFill/>
          <a:ln w="0">
            <a:noFill/>
          </a:ln>
        </p:spPr>
        <p:txBody>
          <a:bodyPr lIns="90360" rIns="90360" tIns="44280" bIns="44280">
            <a:normAutofit fontScale="88000"/>
          </a:bodyPr>
          <a:p>
            <a:pPr marL="291960" indent="-291600">
              <a:lnSpc>
                <a:spcPct val="100000"/>
              </a:lnSpc>
              <a:spcBef>
                <a:spcPts val="150"/>
              </a:spcBef>
              <a:spcAft>
                <a:spcPts val="400"/>
              </a:spcAft>
              <a:buClr>
                <a:srgbClr val="0c7b9c"/>
              </a:buClr>
              <a:buSzPct val="75000"/>
              <a:buFont typeface="Monotype Sorts" charset="2"/>
              <a:buChar char=""/>
            </a:pPr>
            <a:r>
              <a:rPr b="0" lang="en-US" sz="1500" spc="-1" strike="noStrike">
                <a:solidFill>
                  <a:srgbClr val="000000"/>
                </a:solidFill>
                <a:latin typeface="Arial"/>
              </a:rPr>
              <a:t>Reshef, David N., Yakir A. Reshef, Hilary K. Finucane, Sharon R. Grossman, Gilean McVean, Peter J. Turnbaugh, Eric S. Lander, Michael Mitzenmacher, and Pardis C. Sabeti. "Detecting novel associations in large data sets." </a:t>
            </a:r>
            <a:r>
              <a:rPr b="0" i="1" lang="en-US" sz="1500" spc="-1" strike="noStrike">
                <a:solidFill>
                  <a:srgbClr val="000000"/>
                </a:solidFill>
                <a:latin typeface="Arial"/>
              </a:rPr>
              <a:t>science</a:t>
            </a:r>
            <a:r>
              <a:rPr b="0" lang="en-US" sz="1500" spc="-1" strike="noStrike">
                <a:solidFill>
                  <a:srgbClr val="000000"/>
                </a:solidFill>
                <a:latin typeface="Arial"/>
              </a:rPr>
              <a:t> 334, no. 6062 (2011): 1518-1524.</a:t>
            </a:r>
            <a:endParaRPr b="0" lang="en-US" sz="15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Applies mutual information to two continuous variables</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Consider the possible binnings of the variables into discrete categories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i="1" lang="en-US" sz="2400" spc="-1" strike="noStrike">
                <a:solidFill>
                  <a:srgbClr val="000000"/>
                </a:solidFill>
                <a:latin typeface="Times New Roman"/>
              </a:rPr>
              <a:t>n</a:t>
            </a:r>
            <a:r>
              <a:rPr b="0" i="1" lang="en-US" sz="2400" spc="-1" strike="noStrike" baseline="-25000">
                <a:solidFill>
                  <a:srgbClr val="000000"/>
                </a:solidFill>
                <a:latin typeface="Times New Roman"/>
              </a:rPr>
              <a:t>X</a:t>
            </a:r>
            <a:r>
              <a:rPr b="0" lang="en-US" sz="2400" spc="-1" strike="noStrike">
                <a:solidFill>
                  <a:srgbClr val="000000"/>
                </a:solidFill>
                <a:latin typeface="Times New Roman"/>
              </a:rPr>
              <a:t> ×</a:t>
            </a:r>
            <a:r>
              <a:rPr b="0" i="1" lang="en-US" sz="2400" spc="-1" strike="noStrike">
                <a:solidFill>
                  <a:srgbClr val="000000"/>
                </a:solidFill>
                <a:latin typeface="Times New Roman"/>
              </a:rPr>
              <a:t> n</a:t>
            </a:r>
            <a:r>
              <a:rPr b="0" i="1" lang="en-US" sz="2400" spc="-1" strike="noStrike" baseline="-25000">
                <a:solidFill>
                  <a:srgbClr val="000000"/>
                </a:solidFill>
                <a:latin typeface="Times New Roman"/>
              </a:rPr>
              <a:t>Y </a:t>
            </a:r>
            <a:r>
              <a:rPr b="0" i="1" lang="en-US" sz="2400" spc="-1" strike="noStrike">
                <a:solidFill>
                  <a:srgbClr val="000000"/>
                </a:solidFill>
                <a:latin typeface="Times New Roman"/>
              </a:rPr>
              <a:t> ≤  N</a:t>
            </a:r>
            <a:r>
              <a:rPr b="0" i="1" lang="en-US" sz="2400" spc="-1" strike="noStrike" baseline="30000">
                <a:solidFill>
                  <a:srgbClr val="000000"/>
                </a:solidFill>
                <a:latin typeface="Times New Roman"/>
              </a:rPr>
              <a:t>0.6</a:t>
            </a:r>
            <a:r>
              <a:rPr b="0" i="1" lang="en-US" sz="2400" spc="-1" strike="noStrike">
                <a:solidFill>
                  <a:srgbClr val="000000"/>
                </a:solidFill>
                <a:latin typeface="Times New Roman"/>
              </a:rPr>
              <a:t> </a:t>
            </a:r>
            <a:r>
              <a:rPr b="0" lang="en-US" sz="2800" spc="-1" strike="noStrike">
                <a:solidFill>
                  <a:srgbClr val="000000"/>
                </a:solidFill>
                <a:latin typeface="Arial"/>
              </a:rPr>
              <a:t>where </a:t>
            </a:r>
            <a:endParaRPr b="0" lang="en-US" sz="2800" spc="-1" strike="noStrike">
              <a:solidFill>
                <a:srgbClr val="000000"/>
              </a:solidFill>
              <a:latin typeface="Arial"/>
            </a:endParaRPr>
          </a:p>
          <a:p>
            <a:pPr lvl="2" marL="914400" indent="347760">
              <a:lnSpc>
                <a:spcPct val="100000"/>
              </a:lnSpc>
              <a:spcBef>
                <a:spcPts val="201"/>
              </a:spcBef>
              <a:spcAft>
                <a:spcPts val="400"/>
              </a:spcAft>
              <a:buClr>
                <a:srgbClr val="0c7b9c"/>
              </a:buClr>
              <a:buSzPct val="70000"/>
              <a:buFont typeface="Wingdings" charset="2"/>
              <a:buChar char=""/>
            </a:pPr>
            <a:r>
              <a:rPr b="0" i="1" lang="en-US" sz="2000" spc="-1" strike="noStrike">
                <a:solidFill>
                  <a:srgbClr val="000000"/>
                </a:solidFill>
                <a:latin typeface="Times New Roman"/>
              </a:rPr>
              <a:t>n</a:t>
            </a:r>
            <a:r>
              <a:rPr b="0" i="1" lang="en-US" sz="2000" spc="-1" strike="noStrike" baseline="-25000">
                <a:solidFill>
                  <a:srgbClr val="000000"/>
                </a:solidFill>
                <a:latin typeface="Times New Roman"/>
              </a:rPr>
              <a:t>X</a:t>
            </a:r>
            <a:r>
              <a:rPr b="0" lang="en-US" sz="2000" spc="-1" strike="noStrike">
                <a:solidFill>
                  <a:srgbClr val="000000"/>
                </a:solidFill>
                <a:latin typeface="Times New Roman"/>
              </a:rPr>
              <a:t> is the number of values of </a:t>
            </a:r>
            <a:r>
              <a:rPr b="0" i="1" lang="en-US" sz="2000" spc="-1" strike="noStrike">
                <a:solidFill>
                  <a:srgbClr val="000000"/>
                </a:solidFill>
                <a:latin typeface="Times New Roman"/>
              </a:rPr>
              <a:t> X</a:t>
            </a:r>
            <a:endParaRPr b="0" lang="en-US" sz="2000" spc="-1" strike="noStrike">
              <a:solidFill>
                <a:srgbClr val="000000"/>
              </a:solidFill>
              <a:latin typeface="Times New Roman"/>
            </a:endParaRPr>
          </a:p>
          <a:p>
            <a:pPr lvl="2" marL="914400" indent="347760">
              <a:lnSpc>
                <a:spcPct val="100000"/>
              </a:lnSpc>
              <a:spcBef>
                <a:spcPts val="201"/>
              </a:spcBef>
              <a:spcAft>
                <a:spcPts val="400"/>
              </a:spcAft>
              <a:buClr>
                <a:srgbClr val="0c7b9c"/>
              </a:buClr>
              <a:buSzPct val="70000"/>
              <a:buFont typeface="Wingdings" charset="2"/>
              <a:buChar char=""/>
            </a:pPr>
            <a:r>
              <a:rPr b="0" i="1" lang="en-US" sz="2000" spc="-1" strike="noStrike">
                <a:solidFill>
                  <a:srgbClr val="000000"/>
                </a:solidFill>
                <a:latin typeface="Times New Roman"/>
              </a:rPr>
              <a:t>n</a:t>
            </a:r>
            <a:r>
              <a:rPr b="0" i="1" lang="en-US" sz="2000" spc="-1" strike="noStrike" baseline="-25000">
                <a:solidFill>
                  <a:srgbClr val="000000"/>
                </a:solidFill>
                <a:latin typeface="Times New Roman"/>
              </a:rPr>
              <a:t>Y</a:t>
            </a:r>
            <a:r>
              <a:rPr b="0" lang="en-US" sz="2000" spc="-1" strike="noStrike">
                <a:solidFill>
                  <a:srgbClr val="000000"/>
                </a:solidFill>
                <a:latin typeface="Times New Roman"/>
              </a:rPr>
              <a:t> is the number of values of </a:t>
            </a:r>
            <a:r>
              <a:rPr b="0" i="1" lang="en-US" sz="2000" spc="-1" strike="noStrike">
                <a:solidFill>
                  <a:srgbClr val="000000"/>
                </a:solidFill>
                <a:latin typeface="Times New Roman"/>
              </a:rPr>
              <a:t> Y</a:t>
            </a:r>
            <a:endParaRPr b="0" lang="en-US" sz="2000" spc="-1" strike="noStrike">
              <a:solidFill>
                <a:srgbClr val="000000"/>
              </a:solidFill>
              <a:latin typeface="Times New Roman"/>
            </a:endParaRPr>
          </a:p>
          <a:p>
            <a:pPr lvl="2" marL="914400" indent="347760">
              <a:lnSpc>
                <a:spcPct val="100000"/>
              </a:lnSpc>
              <a:spcBef>
                <a:spcPts val="201"/>
              </a:spcBef>
              <a:spcAft>
                <a:spcPts val="400"/>
              </a:spcAft>
              <a:buClr>
                <a:srgbClr val="0c7b9c"/>
              </a:buClr>
              <a:buSzPct val="70000"/>
              <a:buFont typeface="Wingdings" charset="2"/>
              <a:buChar char=""/>
            </a:pPr>
            <a:r>
              <a:rPr b="0" i="1" lang="en-US" sz="2000" spc="-1" strike="noStrike">
                <a:solidFill>
                  <a:srgbClr val="000000"/>
                </a:solidFill>
                <a:latin typeface="Times New Roman"/>
              </a:rPr>
              <a:t>N </a:t>
            </a:r>
            <a:r>
              <a:rPr b="0" lang="en-US" sz="2000" spc="-1" strike="noStrike">
                <a:solidFill>
                  <a:srgbClr val="000000"/>
                </a:solidFill>
                <a:latin typeface="Times New Roman"/>
              </a:rPr>
              <a:t>is the number of samples (observations, data objects)</a:t>
            </a:r>
            <a:endParaRPr b="0" lang="en-US" sz="2000" spc="-1" strike="noStrike">
              <a:solidFill>
                <a:srgbClr val="000000"/>
              </a:solidFill>
              <a:latin typeface="Times New Roman"/>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Compute the mutual information</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Normalized by log</a:t>
            </a:r>
            <a:r>
              <a:rPr b="0" lang="en-US" sz="2400" spc="-1" strike="noStrike" baseline="-25000">
                <a:solidFill>
                  <a:srgbClr val="000000"/>
                </a:solidFill>
                <a:latin typeface="Arial"/>
              </a:rPr>
              <a:t>2</a:t>
            </a:r>
            <a:r>
              <a:rPr b="0" lang="en-US" sz="2400" spc="-1" strike="noStrike">
                <a:solidFill>
                  <a:srgbClr val="000000"/>
                </a:solidFill>
                <a:latin typeface="Arial"/>
              </a:rPr>
              <a:t>(min</a:t>
            </a:r>
            <a:r>
              <a:rPr b="0" lang="en-US" sz="2400" spc="-1" strike="noStrike">
                <a:solidFill>
                  <a:srgbClr val="000000"/>
                </a:solidFill>
                <a:latin typeface="Times New Roman"/>
              </a:rPr>
              <a:t>(</a:t>
            </a:r>
            <a:r>
              <a:rPr b="0" i="1" lang="en-US" sz="2400" spc="-1" strike="noStrike">
                <a:solidFill>
                  <a:srgbClr val="000000"/>
                </a:solidFill>
                <a:latin typeface="Times New Roman"/>
              </a:rPr>
              <a:t> n</a:t>
            </a:r>
            <a:r>
              <a:rPr b="0" i="1" lang="en-US" sz="2400" spc="-1" strike="noStrike" baseline="-25000">
                <a:solidFill>
                  <a:srgbClr val="000000"/>
                </a:solidFill>
                <a:latin typeface="Times New Roman"/>
              </a:rPr>
              <a:t>X</a:t>
            </a:r>
            <a:r>
              <a:rPr b="0" lang="en-US" sz="2400" spc="-1" strike="noStrike">
                <a:solidFill>
                  <a:srgbClr val="000000"/>
                </a:solidFill>
                <a:latin typeface="Times New Roman"/>
              </a:rPr>
              <a:t>,</a:t>
            </a:r>
            <a:r>
              <a:rPr b="0" i="1" lang="en-US" sz="2400" spc="-1" strike="noStrike">
                <a:solidFill>
                  <a:srgbClr val="000000"/>
                </a:solidFill>
                <a:latin typeface="Times New Roman"/>
              </a:rPr>
              <a:t> n</a:t>
            </a:r>
            <a:r>
              <a:rPr b="0" i="1" lang="en-US" sz="2400" spc="-1" strike="noStrike" baseline="-25000">
                <a:solidFill>
                  <a:srgbClr val="000000"/>
                </a:solidFill>
                <a:latin typeface="Times New Roman"/>
              </a:rPr>
              <a:t>Y</a:t>
            </a:r>
            <a:r>
              <a:rPr b="0" i="1" lang="en-US" sz="2400" spc="-1" strike="noStrike">
                <a:solidFill>
                  <a:srgbClr val="000000"/>
                </a:solidFill>
                <a:latin typeface="Times New Roman"/>
              </a:rPr>
              <a:t> </a:t>
            </a:r>
            <a:r>
              <a:rPr b="0" lang="en-US" sz="2400" spc="-1" strike="noStrike">
                <a:solidFill>
                  <a:srgbClr val="000000"/>
                </a:solidFill>
                <a:latin typeface="Arial"/>
              </a:rPr>
              <a:t>)</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Take the highest value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Rectangle 9"/>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Types of Attributes </a:t>
            </a:r>
            <a:endParaRPr b="0" lang="en-US" sz="3200" spc="-1" strike="noStrike">
              <a:solidFill>
                <a:srgbClr val="000000"/>
              </a:solidFill>
              <a:latin typeface="Arial"/>
            </a:endParaRPr>
          </a:p>
        </p:txBody>
      </p:sp>
      <p:sp>
        <p:nvSpPr>
          <p:cNvPr id="203" name="Rectangle 10"/>
          <p:cNvSpPr txBox="1"/>
          <p:nvPr/>
        </p:nvSpPr>
        <p:spPr>
          <a:xfrm>
            <a:off x="152280" y="1143000"/>
            <a:ext cx="8915040" cy="5181120"/>
          </a:xfrm>
          <a:prstGeom prst="rect">
            <a:avLst/>
          </a:prstGeom>
          <a:noFill/>
          <a:ln w="0">
            <a:noFill/>
          </a:ln>
        </p:spPr>
        <p:txBody>
          <a:bodyPr lIns="90360" rIns="90360" tIns="44280" bIns="44280">
            <a:norm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 </a:t>
            </a:r>
            <a:r>
              <a:rPr b="0" lang="en-US" sz="2800" spc="-1" strike="noStrike">
                <a:solidFill>
                  <a:srgbClr val="000000"/>
                </a:solidFill>
                <a:latin typeface="Arial"/>
              </a:rPr>
              <a:t>There are different types of attributes</a:t>
            </a:r>
            <a:endParaRPr b="0" lang="en-US" sz="2800" spc="-1" strike="noStrike">
              <a:solidFill>
                <a:srgbClr val="000000"/>
              </a:solidFill>
              <a:latin typeface="Arial"/>
            </a:endParaRPr>
          </a:p>
          <a:p>
            <a:pPr lvl="1" marL="749160" indent="-342720">
              <a:lnSpc>
                <a:spcPct val="100000"/>
              </a:lnSpc>
              <a:spcBef>
                <a:spcPts val="300"/>
              </a:spcBef>
              <a:spcAft>
                <a:spcPts val="400"/>
              </a:spcAft>
              <a:buClr>
                <a:srgbClr val="0c7b9c"/>
              </a:buClr>
              <a:buFont typeface="Arial"/>
              <a:buChar char="–"/>
            </a:pPr>
            <a:r>
              <a:rPr b="0" lang="en-US" sz="2800" spc="-1" strike="noStrike">
                <a:solidFill>
                  <a:srgbClr val="ff0000"/>
                </a:solidFill>
                <a:latin typeface="Arial"/>
              </a:rPr>
              <a:t>Nominal</a:t>
            </a:r>
            <a:endParaRPr b="0" lang="en-US" sz="2800" spc="-1" strike="noStrike">
              <a:solidFill>
                <a:srgbClr val="000000"/>
              </a:solidFill>
              <a:latin typeface="Arial"/>
            </a:endParaRPr>
          </a:p>
          <a:p>
            <a:pPr lvl="2" marL="1257480" indent="-393480">
              <a:lnSpc>
                <a:spcPct val="100000"/>
              </a:lnSpc>
              <a:spcBef>
                <a:spcPts val="300"/>
              </a:spcBef>
              <a:spcAft>
                <a:spcPts val="400"/>
              </a:spcAft>
              <a:buClr>
                <a:srgbClr val="0c7b9c"/>
              </a:buClr>
              <a:buSzPct val="70000"/>
              <a:buFont typeface="Wingdings" charset="2"/>
              <a:buChar char=""/>
            </a:pPr>
            <a:r>
              <a:rPr b="0" lang="en-US" sz="2400" spc="-1" strike="noStrike">
                <a:solidFill>
                  <a:srgbClr val="000000"/>
                </a:solidFill>
                <a:latin typeface="Arial"/>
              </a:rPr>
              <a:t>Examples: ID numbers, eye color, zip codes</a:t>
            </a:r>
            <a:endParaRPr b="0" lang="en-US" sz="2400" spc="-1" strike="noStrike">
              <a:solidFill>
                <a:srgbClr val="000000"/>
              </a:solidFill>
              <a:latin typeface="Times New Roman"/>
            </a:endParaRPr>
          </a:p>
          <a:p>
            <a:pPr lvl="1" marL="749160" indent="-342720">
              <a:lnSpc>
                <a:spcPct val="100000"/>
              </a:lnSpc>
              <a:spcBef>
                <a:spcPts val="300"/>
              </a:spcBef>
              <a:spcAft>
                <a:spcPts val="400"/>
              </a:spcAft>
              <a:buClr>
                <a:srgbClr val="0c7b9c"/>
              </a:buClr>
              <a:buFont typeface="Arial"/>
              <a:buChar char="–"/>
            </a:pPr>
            <a:r>
              <a:rPr b="0" lang="en-US" sz="2800" spc="-1" strike="noStrike">
                <a:solidFill>
                  <a:srgbClr val="ff0000"/>
                </a:solidFill>
                <a:latin typeface="Arial"/>
              </a:rPr>
              <a:t>Ordinal</a:t>
            </a:r>
            <a:endParaRPr b="0" lang="en-US" sz="2800" spc="-1" strike="noStrike">
              <a:solidFill>
                <a:srgbClr val="000000"/>
              </a:solidFill>
              <a:latin typeface="Arial"/>
            </a:endParaRPr>
          </a:p>
          <a:p>
            <a:pPr lvl="2" marL="1257480" indent="-393480">
              <a:lnSpc>
                <a:spcPct val="100000"/>
              </a:lnSpc>
              <a:spcBef>
                <a:spcPts val="300"/>
              </a:spcBef>
              <a:spcAft>
                <a:spcPts val="400"/>
              </a:spcAft>
              <a:buClr>
                <a:srgbClr val="0c7b9c"/>
              </a:buClr>
              <a:buSzPct val="70000"/>
              <a:buFont typeface="Wingdings" charset="2"/>
              <a:buChar char=""/>
            </a:pPr>
            <a:r>
              <a:rPr b="0" lang="en-US" sz="2400" spc="-1" strike="noStrike">
                <a:solidFill>
                  <a:srgbClr val="000000"/>
                </a:solidFill>
                <a:latin typeface="Arial"/>
              </a:rPr>
              <a:t>Examples: rankings (e.g., taste of potato chips on a scale from 1-10), grades, height {tall, medium, short}</a:t>
            </a:r>
            <a:endParaRPr b="0" lang="en-US" sz="2400" spc="-1" strike="noStrike">
              <a:solidFill>
                <a:srgbClr val="000000"/>
              </a:solidFill>
              <a:latin typeface="Times New Roman"/>
            </a:endParaRPr>
          </a:p>
          <a:p>
            <a:pPr lvl="1" marL="749160" indent="-342720">
              <a:lnSpc>
                <a:spcPct val="100000"/>
              </a:lnSpc>
              <a:spcBef>
                <a:spcPts val="300"/>
              </a:spcBef>
              <a:spcAft>
                <a:spcPts val="400"/>
              </a:spcAft>
              <a:buClr>
                <a:srgbClr val="0c7b9c"/>
              </a:buClr>
              <a:buFont typeface="Arial"/>
              <a:buChar char="–"/>
            </a:pPr>
            <a:r>
              <a:rPr b="0" lang="en-US" sz="2800" spc="-1" strike="noStrike">
                <a:solidFill>
                  <a:srgbClr val="ff0000"/>
                </a:solidFill>
                <a:latin typeface="Arial"/>
              </a:rPr>
              <a:t>Interval</a:t>
            </a:r>
            <a:endParaRPr b="0" lang="en-US" sz="2800" spc="-1" strike="noStrike">
              <a:solidFill>
                <a:srgbClr val="000000"/>
              </a:solidFill>
              <a:latin typeface="Arial"/>
            </a:endParaRPr>
          </a:p>
          <a:p>
            <a:pPr lvl="2" marL="1257480" indent="-393480">
              <a:lnSpc>
                <a:spcPct val="100000"/>
              </a:lnSpc>
              <a:spcBef>
                <a:spcPts val="300"/>
              </a:spcBef>
              <a:spcAft>
                <a:spcPts val="400"/>
              </a:spcAft>
              <a:buClr>
                <a:srgbClr val="0c7b9c"/>
              </a:buClr>
              <a:buSzPct val="70000"/>
              <a:buFont typeface="Wingdings" charset="2"/>
              <a:buChar char=""/>
            </a:pPr>
            <a:r>
              <a:rPr b="0" lang="en-US" sz="2400" spc="-1" strike="noStrike">
                <a:solidFill>
                  <a:srgbClr val="000000"/>
                </a:solidFill>
                <a:latin typeface="Arial"/>
              </a:rPr>
              <a:t>Examples: calendar dates, temperatures in Celsius or Fahrenheit.</a:t>
            </a:r>
            <a:endParaRPr b="0" lang="en-US" sz="2400" spc="-1" strike="noStrike">
              <a:solidFill>
                <a:srgbClr val="000000"/>
              </a:solidFill>
              <a:latin typeface="Times New Roman"/>
            </a:endParaRPr>
          </a:p>
          <a:p>
            <a:pPr lvl="1" marL="749160" indent="-342720">
              <a:lnSpc>
                <a:spcPct val="100000"/>
              </a:lnSpc>
              <a:spcBef>
                <a:spcPts val="300"/>
              </a:spcBef>
              <a:spcAft>
                <a:spcPts val="400"/>
              </a:spcAft>
              <a:buClr>
                <a:srgbClr val="0c7b9c"/>
              </a:buClr>
              <a:buFont typeface="Arial"/>
              <a:buChar char="–"/>
            </a:pPr>
            <a:r>
              <a:rPr b="0" lang="en-US" sz="2800" spc="-1" strike="noStrike">
                <a:solidFill>
                  <a:srgbClr val="ff0000"/>
                </a:solidFill>
                <a:latin typeface="Arial"/>
              </a:rPr>
              <a:t>Ratio</a:t>
            </a:r>
            <a:endParaRPr b="0" lang="en-US" sz="2800" spc="-1" strike="noStrike">
              <a:solidFill>
                <a:srgbClr val="000000"/>
              </a:solidFill>
              <a:latin typeface="Arial"/>
            </a:endParaRPr>
          </a:p>
          <a:p>
            <a:pPr lvl="2" marL="1257480" indent="-393480">
              <a:lnSpc>
                <a:spcPct val="100000"/>
              </a:lnSpc>
              <a:spcBef>
                <a:spcPts val="300"/>
              </a:spcBef>
              <a:spcAft>
                <a:spcPts val="400"/>
              </a:spcAft>
              <a:buClr>
                <a:srgbClr val="0c7b9c"/>
              </a:buClr>
              <a:buSzPct val="70000"/>
              <a:buFont typeface="Wingdings" charset="2"/>
              <a:buChar char=""/>
            </a:pPr>
            <a:r>
              <a:rPr b="0" lang="en-US" sz="2400" spc="-1" strike="noStrike">
                <a:solidFill>
                  <a:srgbClr val="000000"/>
                </a:solidFill>
                <a:latin typeface="Arial"/>
              </a:rPr>
              <a:t>Examples: temperature in Kelvin, length, counts, elapsed time (e.g., time to run a race) </a:t>
            </a:r>
            <a:endParaRPr b="0" lang="en-US" sz="2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7" name="Picture 5" descr=""/>
          <p:cNvPicPr/>
          <p:nvPr/>
        </p:nvPicPr>
        <p:blipFill>
          <a:blip r:embed="rId1"/>
          <a:stretch/>
        </p:blipFill>
        <p:spPr>
          <a:xfrm>
            <a:off x="2317680" y="4921200"/>
            <a:ext cx="5530320" cy="1098360"/>
          </a:xfrm>
          <a:prstGeom prst="rect">
            <a:avLst/>
          </a:prstGeom>
          <a:ln w="0">
            <a:noFill/>
          </a:ln>
        </p:spPr>
      </p:pic>
      <p:sp>
        <p:nvSpPr>
          <p:cNvPr id="378" name="Rectangle 2"/>
          <p:cNvSpPr txBox="1"/>
          <p:nvPr/>
        </p:nvSpPr>
        <p:spPr>
          <a:xfrm>
            <a:off x="380880" y="152280"/>
            <a:ext cx="8280000" cy="552240"/>
          </a:xfrm>
          <a:prstGeom prst="rect">
            <a:avLst/>
          </a:prstGeom>
          <a:noFill/>
          <a:ln w="0">
            <a:noFill/>
          </a:ln>
        </p:spPr>
        <p:txBody>
          <a:bodyPr lIns="90360" rIns="90360" tIns="44280" bIns="44280" anchor="b">
            <a:noAutofit/>
          </a:bodyPr>
          <a:p>
            <a:pPr>
              <a:lnSpc>
                <a:spcPts val="3600"/>
              </a:lnSpc>
            </a:pPr>
            <a:r>
              <a:rPr b="1" lang="en-US" sz="2800" spc="-1" strike="noStrike">
                <a:solidFill>
                  <a:srgbClr val="000000"/>
                </a:solidFill>
                <a:latin typeface="Tahoma"/>
              </a:rPr>
              <a:t>General Approach for Combining Similarities</a:t>
            </a:r>
            <a:endParaRPr b="0" lang="en-US" sz="2800" spc="-1" strike="noStrike">
              <a:solidFill>
                <a:srgbClr val="000000"/>
              </a:solidFill>
              <a:latin typeface="Arial"/>
            </a:endParaRPr>
          </a:p>
        </p:txBody>
      </p:sp>
      <p:sp>
        <p:nvSpPr>
          <p:cNvPr id="379" name="Rectangle 3"/>
          <p:cNvSpPr txBox="1"/>
          <p:nvPr/>
        </p:nvSpPr>
        <p:spPr>
          <a:xfrm>
            <a:off x="639720" y="1143000"/>
            <a:ext cx="8351640" cy="4800240"/>
          </a:xfrm>
          <a:prstGeom prst="rect">
            <a:avLst/>
          </a:prstGeom>
          <a:noFill/>
          <a:ln w="0">
            <a:noFill/>
          </a:ln>
        </p:spPr>
        <p:txBody>
          <a:bodyPr lIns="90360" rIns="90360" tIns="44280" bIns="44280">
            <a:noAutofit/>
          </a:bodyPr>
          <a:p>
            <a:pPr marL="533520" indent="-533160">
              <a:lnSpc>
                <a:spcPct val="100000"/>
              </a:lnSpc>
              <a:spcBef>
                <a:spcPts val="479"/>
              </a:spcBef>
              <a:spcAft>
                <a:spcPts val="400"/>
              </a:spcAft>
              <a:buClr>
                <a:srgbClr val="0c7b9c"/>
              </a:buClr>
              <a:buSzPct val="85000"/>
              <a:buFont typeface="Monotype Sorts" charset="2"/>
              <a:buChar char=""/>
            </a:pPr>
            <a:r>
              <a:rPr b="0" lang="en-US" sz="2400" spc="-1" strike="noStrike">
                <a:solidFill>
                  <a:srgbClr val="000000"/>
                </a:solidFill>
                <a:latin typeface="Arial"/>
              </a:rPr>
              <a:t>Sometimes attributes are of many different types, but an overall similarity is needed.</a:t>
            </a:r>
            <a:endParaRPr b="0" lang="en-US" sz="2400" spc="-1" strike="noStrike">
              <a:solidFill>
                <a:srgbClr val="000000"/>
              </a:solidFill>
              <a:latin typeface="Arial"/>
            </a:endParaRPr>
          </a:p>
          <a:p>
            <a:pPr marL="533520" indent="-533160">
              <a:lnSpc>
                <a:spcPct val="100000"/>
              </a:lnSpc>
              <a:spcBef>
                <a:spcPts val="479"/>
              </a:spcBef>
              <a:spcAft>
                <a:spcPts val="400"/>
              </a:spcAft>
              <a:tabLst>
                <a:tab algn="l" pos="0"/>
              </a:tabLst>
            </a:pPr>
            <a:r>
              <a:rPr b="0" lang="en-US" sz="2400" spc="-1" strike="noStrike">
                <a:solidFill>
                  <a:srgbClr val="000000"/>
                </a:solidFill>
                <a:latin typeface="Arial"/>
              </a:rPr>
              <a:t>1: For the </a:t>
            </a:r>
            <a:r>
              <a:rPr b="0" i="1" lang="en-US" sz="2400" spc="-1" strike="noStrike">
                <a:solidFill>
                  <a:srgbClr val="000000"/>
                </a:solidFill>
                <a:latin typeface="Times New Roman"/>
              </a:rPr>
              <a:t>k</a:t>
            </a:r>
            <a:r>
              <a:rPr b="0" lang="en-US" sz="2400" spc="-1" strike="noStrike" baseline="30000">
                <a:solidFill>
                  <a:srgbClr val="000000"/>
                </a:solidFill>
                <a:latin typeface="Times New Roman"/>
              </a:rPr>
              <a:t>th</a:t>
            </a:r>
            <a:r>
              <a:rPr b="0" lang="en-US" sz="2400" spc="-1" strike="noStrike">
                <a:solidFill>
                  <a:srgbClr val="000000"/>
                </a:solidFill>
                <a:latin typeface="Arial"/>
              </a:rPr>
              <a:t> attribute, compute a similarity, </a:t>
            </a:r>
            <a:r>
              <a:rPr b="0" i="1" lang="en-US" sz="2400" spc="-1" strike="noStrike">
                <a:solidFill>
                  <a:srgbClr val="000000"/>
                </a:solidFill>
                <a:latin typeface="Times New Roman"/>
              </a:rPr>
              <a:t>s</a:t>
            </a:r>
            <a:r>
              <a:rPr b="0" i="1" lang="en-US" sz="2400" spc="-1" strike="noStrike" baseline="-25000">
                <a:solidFill>
                  <a:srgbClr val="000000"/>
                </a:solidFill>
                <a:latin typeface="Times New Roman"/>
              </a:rPr>
              <a:t>k</a:t>
            </a:r>
            <a:r>
              <a:rPr b="0" lang="en-US" sz="2400" spc="-1" strike="noStrike">
                <a:solidFill>
                  <a:srgbClr val="000000"/>
                </a:solidFill>
                <a:latin typeface="Times New Roman"/>
              </a:rPr>
              <a:t>(</a:t>
            </a:r>
            <a:r>
              <a:rPr b="1" lang="en-US" sz="2400" spc="-1" strike="noStrike">
                <a:solidFill>
                  <a:srgbClr val="000000"/>
                </a:solidFill>
                <a:latin typeface="Times New Roman"/>
              </a:rPr>
              <a:t>x</a:t>
            </a:r>
            <a:r>
              <a:rPr b="0" lang="en-US" sz="2400" spc="-1" strike="noStrike">
                <a:solidFill>
                  <a:srgbClr val="000000"/>
                </a:solidFill>
                <a:latin typeface="Times New Roman"/>
              </a:rPr>
              <a:t>, </a:t>
            </a:r>
            <a:r>
              <a:rPr b="1" lang="en-US" sz="2400" spc="-1" strike="noStrike">
                <a:solidFill>
                  <a:srgbClr val="000000"/>
                </a:solidFill>
                <a:latin typeface="Times New Roman"/>
              </a:rPr>
              <a:t>y</a:t>
            </a:r>
            <a:r>
              <a:rPr b="0" lang="en-US" sz="2400" spc="-1" strike="noStrike">
                <a:solidFill>
                  <a:srgbClr val="000000"/>
                </a:solidFill>
                <a:latin typeface="Times New Roman"/>
              </a:rPr>
              <a:t>)</a:t>
            </a:r>
            <a:r>
              <a:rPr b="0" lang="en-US" sz="2400" spc="-1" strike="noStrike">
                <a:solidFill>
                  <a:srgbClr val="000000"/>
                </a:solidFill>
                <a:latin typeface="Arial"/>
              </a:rPr>
              <a:t>, in the range [0, 1].</a:t>
            </a:r>
            <a:endParaRPr b="0" lang="en-US" sz="2400" spc="-1" strike="noStrike">
              <a:solidFill>
                <a:srgbClr val="000000"/>
              </a:solidFill>
              <a:latin typeface="Arial"/>
            </a:endParaRPr>
          </a:p>
          <a:p>
            <a:pPr marL="533520" indent="-533160">
              <a:lnSpc>
                <a:spcPct val="100000"/>
              </a:lnSpc>
              <a:spcBef>
                <a:spcPts val="479"/>
              </a:spcBef>
              <a:spcAft>
                <a:spcPts val="400"/>
              </a:spcAft>
              <a:tabLst>
                <a:tab algn="l" pos="0"/>
              </a:tabLst>
            </a:pPr>
            <a:r>
              <a:rPr b="0" lang="en-US" sz="2400" spc="-1" strike="noStrike">
                <a:solidFill>
                  <a:srgbClr val="000000"/>
                </a:solidFill>
                <a:latin typeface="Arial"/>
              </a:rPr>
              <a:t>2: Define an indicator variable, </a:t>
            </a:r>
            <a:r>
              <a:rPr b="0" lang="en-US" sz="2400" spc="-1" strike="noStrike">
                <a:solidFill>
                  <a:srgbClr val="000000"/>
                </a:solidFill>
                <a:latin typeface="Symbol"/>
              </a:rPr>
              <a:t></a:t>
            </a:r>
            <a:r>
              <a:rPr b="0" i="1" lang="en-US" sz="2400" spc="-1" strike="noStrike" baseline="-25000">
                <a:solidFill>
                  <a:srgbClr val="000000"/>
                </a:solidFill>
                <a:latin typeface="Times New Roman"/>
              </a:rPr>
              <a:t>k</a:t>
            </a:r>
            <a:r>
              <a:rPr b="0" lang="en-US" sz="2400" spc="-1" strike="noStrike">
                <a:solidFill>
                  <a:srgbClr val="000000"/>
                </a:solidFill>
                <a:latin typeface="Arial"/>
              </a:rPr>
              <a:t>, for the </a:t>
            </a:r>
            <a:r>
              <a:rPr b="0" i="1" lang="en-US" sz="2400" spc="-1" strike="noStrike">
                <a:solidFill>
                  <a:srgbClr val="000000"/>
                </a:solidFill>
                <a:latin typeface="Times New Roman"/>
              </a:rPr>
              <a:t>k</a:t>
            </a:r>
            <a:r>
              <a:rPr b="0" lang="en-US" sz="2400" spc="-1" strike="noStrike" baseline="30000">
                <a:solidFill>
                  <a:srgbClr val="000000"/>
                </a:solidFill>
                <a:latin typeface="Times New Roman"/>
              </a:rPr>
              <a:t>th</a:t>
            </a:r>
            <a:r>
              <a:rPr b="0" lang="en-US" sz="2400" spc="-1" strike="noStrike">
                <a:solidFill>
                  <a:srgbClr val="000000"/>
                </a:solidFill>
                <a:latin typeface="Arial"/>
              </a:rPr>
              <a:t> attribute as follows:</a:t>
            </a:r>
            <a:endParaRPr b="0" lang="en-US" sz="2400" spc="-1" strike="noStrike">
              <a:solidFill>
                <a:srgbClr val="000000"/>
              </a:solidFill>
              <a:latin typeface="Arial"/>
            </a:endParaRPr>
          </a:p>
          <a:p>
            <a:pPr marL="990720" indent="-533160">
              <a:lnSpc>
                <a:spcPct val="100000"/>
              </a:lnSpc>
              <a:spcBef>
                <a:spcPts val="221"/>
              </a:spcBef>
              <a:spcAft>
                <a:spcPts val="400"/>
              </a:spcAft>
              <a:tabLst>
                <a:tab algn="l" pos="0"/>
              </a:tabLst>
            </a:pPr>
            <a:r>
              <a:rPr b="0" lang="en-US" sz="2200" spc="-1" strike="noStrike">
                <a:solidFill>
                  <a:srgbClr val="000000"/>
                </a:solidFill>
                <a:latin typeface="Symbol"/>
              </a:rPr>
              <a:t></a:t>
            </a:r>
            <a:r>
              <a:rPr b="0" i="1" lang="en-US" sz="2200" spc="-1" strike="noStrike" baseline="-25000">
                <a:solidFill>
                  <a:srgbClr val="000000"/>
                </a:solidFill>
                <a:latin typeface="Times New Roman"/>
              </a:rPr>
              <a:t>k</a:t>
            </a:r>
            <a:r>
              <a:rPr b="0" lang="en-US" sz="2200" spc="-1" strike="noStrike">
                <a:solidFill>
                  <a:srgbClr val="000000"/>
                </a:solidFill>
                <a:latin typeface="Arial"/>
              </a:rPr>
              <a:t> = 0 if the </a:t>
            </a:r>
            <a:r>
              <a:rPr b="0" i="1" lang="en-US" sz="2000" spc="-1" strike="noStrike">
                <a:solidFill>
                  <a:srgbClr val="000000"/>
                </a:solidFill>
                <a:latin typeface="Times New Roman"/>
              </a:rPr>
              <a:t>k</a:t>
            </a:r>
            <a:r>
              <a:rPr b="0" lang="en-US" sz="2000" spc="-1" strike="noStrike" baseline="30000">
                <a:solidFill>
                  <a:srgbClr val="000000"/>
                </a:solidFill>
                <a:latin typeface="Times New Roman"/>
              </a:rPr>
              <a:t>th</a:t>
            </a:r>
            <a:r>
              <a:rPr b="0" lang="en-US" sz="2000" spc="-1" strike="noStrike">
                <a:solidFill>
                  <a:srgbClr val="000000"/>
                </a:solidFill>
                <a:latin typeface="Arial"/>
              </a:rPr>
              <a:t> </a:t>
            </a:r>
            <a:r>
              <a:rPr b="0" lang="en-US" sz="2200" spc="-1" strike="noStrike">
                <a:solidFill>
                  <a:srgbClr val="000000"/>
                </a:solidFill>
                <a:latin typeface="Arial"/>
              </a:rPr>
              <a:t>attribute is an asymmetric attribute and</a:t>
            </a:r>
            <a:endParaRPr b="0" lang="en-US" sz="2200" spc="-1" strike="noStrike">
              <a:solidFill>
                <a:srgbClr val="000000"/>
              </a:solidFill>
              <a:latin typeface="Arial"/>
            </a:endParaRPr>
          </a:p>
          <a:p>
            <a:pPr marL="990720" indent="-533160">
              <a:lnSpc>
                <a:spcPct val="100000"/>
              </a:lnSpc>
              <a:spcBef>
                <a:spcPts val="221"/>
              </a:spcBef>
              <a:spcAft>
                <a:spcPts val="400"/>
              </a:spcAft>
              <a:tabLst>
                <a:tab algn="l" pos="0"/>
              </a:tabLst>
            </a:pPr>
            <a:r>
              <a:rPr b="0" lang="en-US" sz="2200" spc="-1" strike="noStrike">
                <a:solidFill>
                  <a:srgbClr val="000000"/>
                </a:solidFill>
                <a:latin typeface="Arial"/>
              </a:rPr>
              <a:t>       </a:t>
            </a:r>
            <a:r>
              <a:rPr b="0" lang="en-US" sz="2200" spc="-1" strike="noStrike">
                <a:solidFill>
                  <a:srgbClr val="000000"/>
                </a:solidFill>
                <a:latin typeface="Arial"/>
              </a:rPr>
              <a:t>both objects have a value of 0, or if one of the objects   has a missing value for the kth attribute</a:t>
            </a:r>
            <a:endParaRPr b="0" lang="en-US" sz="2200" spc="-1" strike="noStrike">
              <a:solidFill>
                <a:srgbClr val="000000"/>
              </a:solidFill>
              <a:latin typeface="Arial"/>
            </a:endParaRPr>
          </a:p>
          <a:p>
            <a:pPr marL="990720" indent="-533160">
              <a:lnSpc>
                <a:spcPct val="100000"/>
              </a:lnSpc>
              <a:spcBef>
                <a:spcPts val="221"/>
              </a:spcBef>
              <a:spcAft>
                <a:spcPts val="400"/>
              </a:spcAft>
              <a:tabLst>
                <a:tab algn="l" pos="0"/>
              </a:tabLst>
            </a:pPr>
            <a:r>
              <a:rPr b="0" lang="en-US" sz="2200" spc="-1" strike="noStrike">
                <a:solidFill>
                  <a:srgbClr val="000000"/>
                </a:solidFill>
                <a:latin typeface="Symbol"/>
              </a:rPr>
              <a:t></a:t>
            </a:r>
            <a:r>
              <a:rPr b="0" i="1" lang="en-US" sz="2200" spc="-1" strike="noStrike" baseline="-25000">
                <a:solidFill>
                  <a:srgbClr val="000000"/>
                </a:solidFill>
                <a:latin typeface="Times New Roman"/>
              </a:rPr>
              <a:t>k</a:t>
            </a:r>
            <a:r>
              <a:rPr b="0" lang="en-US" sz="2200" spc="-1" strike="noStrike">
                <a:solidFill>
                  <a:srgbClr val="000000"/>
                </a:solidFill>
                <a:latin typeface="Arial"/>
              </a:rPr>
              <a:t> = 1 otherwise</a:t>
            </a:r>
            <a:endParaRPr b="0" lang="en-US" sz="2200" spc="-1" strike="noStrike">
              <a:solidFill>
                <a:srgbClr val="000000"/>
              </a:solidFill>
              <a:latin typeface="Arial"/>
            </a:endParaRPr>
          </a:p>
          <a:p>
            <a:pPr marL="533520" indent="-533160">
              <a:lnSpc>
                <a:spcPct val="100000"/>
              </a:lnSpc>
              <a:spcBef>
                <a:spcPts val="241"/>
              </a:spcBef>
              <a:spcAft>
                <a:spcPts val="400"/>
              </a:spcAft>
              <a:tabLst>
                <a:tab algn="l" pos="0"/>
              </a:tabLst>
            </a:pPr>
            <a:r>
              <a:rPr b="0" lang="en-US" sz="2400" spc="-1" strike="noStrike">
                <a:solidFill>
                  <a:srgbClr val="000000"/>
                </a:solidFill>
                <a:latin typeface="Arial"/>
              </a:rPr>
              <a:t>3. Compute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Using Weights to Combine Similarities</a:t>
            </a:r>
            <a:endParaRPr b="0" lang="en-US" sz="3200" spc="-1" strike="noStrike">
              <a:solidFill>
                <a:srgbClr val="000000"/>
              </a:solidFill>
              <a:latin typeface="Arial"/>
            </a:endParaRPr>
          </a:p>
        </p:txBody>
      </p:sp>
      <p:sp>
        <p:nvSpPr>
          <p:cNvPr id="381"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May not want to treat all attributes the same.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Use non-negative weights </a:t>
            </a:r>
            <a:r>
              <a:rPr b="0" lang="en-US" sz="2400" spc="-1" strike="noStrike">
                <a:solidFill>
                  <a:srgbClr val="000000"/>
                </a:solidFill>
                <a:latin typeface="Symbol"/>
              </a:rPr>
              <a:t></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Can also define a weighted form of distance</a:t>
            </a: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p:txBody>
      </p:sp>
      <p:pic>
        <p:nvPicPr>
          <p:cNvPr id="382" name="Picture 8" descr=""/>
          <p:cNvPicPr/>
          <p:nvPr/>
        </p:nvPicPr>
        <p:blipFill>
          <a:blip r:embed="rId1"/>
          <a:stretch/>
        </p:blipFill>
        <p:spPr>
          <a:xfrm>
            <a:off x="1523880" y="4572000"/>
            <a:ext cx="5119200" cy="13698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Data Preprocessing</a:t>
            </a:r>
            <a:endParaRPr b="0" lang="en-US" sz="3200" spc="-1" strike="noStrike">
              <a:solidFill>
                <a:srgbClr val="000000"/>
              </a:solidFill>
              <a:latin typeface="Arial"/>
            </a:endParaRPr>
          </a:p>
        </p:txBody>
      </p:sp>
      <p:sp>
        <p:nvSpPr>
          <p:cNvPr id="384"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Aggregation</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Sampling</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Discretization and Binarization</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Attribute Transformation</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Dimensionality Reduction</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Feature subset selection</a:t>
            </a:r>
            <a:endParaRPr b="0" lang="en-US" sz="2800" spc="-1" strike="noStrike">
              <a:solidFill>
                <a:srgbClr val="000000"/>
              </a:solidFill>
              <a:latin typeface="Arial"/>
            </a:endParaRPr>
          </a:p>
          <a:p>
            <a:pPr marL="291960" indent="-291600">
              <a:lnSpc>
                <a:spcPct val="12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Feature creation</a:t>
            </a:r>
            <a:endParaRPr b="0" lang="en-US" sz="2800" spc="-1" strike="noStrike">
              <a:solidFill>
                <a:srgbClr val="000000"/>
              </a:solidFill>
              <a:latin typeface="Arial"/>
            </a:endParaRPr>
          </a:p>
          <a:p>
            <a:pPr>
              <a:lnSpc>
                <a:spcPct val="120000"/>
              </a:lnSpc>
              <a:spcBef>
                <a:spcPts val="281"/>
              </a:spcBef>
              <a:spcAft>
                <a:spcPts val="400"/>
              </a:spcAft>
            </a:pP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Aggregation</a:t>
            </a:r>
            <a:endParaRPr b="0" lang="en-US" sz="3200" spc="-1" strike="noStrike">
              <a:solidFill>
                <a:srgbClr val="000000"/>
              </a:solidFill>
              <a:latin typeface="Arial"/>
            </a:endParaRPr>
          </a:p>
        </p:txBody>
      </p:sp>
      <p:sp>
        <p:nvSpPr>
          <p:cNvPr id="386" name="Rectangle 3"/>
          <p:cNvSpPr txBox="1"/>
          <p:nvPr/>
        </p:nvSpPr>
        <p:spPr>
          <a:xfrm>
            <a:off x="378360" y="1143000"/>
            <a:ext cx="8318160" cy="3123720"/>
          </a:xfrm>
          <a:prstGeom prst="rect">
            <a:avLst/>
          </a:prstGeom>
          <a:noFill/>
          <a:ln w="0">
            <a:noFill/>
          </a:ln>
        </p:spPr>
        <p:txBody>
          <a:bodyPr lIns="90360" rIns="90360" tIns="44280" bIns="44280">
            <a:noAutofit/>
          </a:bodyPr>
          <a:p>
            <a:pPr marL="291960" indent="-291600">
              <a:lnSpc>
                <a:spcPct val="100000"/>
              </a:lnSpc>
              <a:spcBef>
                <a:spcPts val="221"/>
              </a:spcBef>
              <a:spcAft>
                <a:spcPts val="400"/>
              </a:spcAft>
              <a:buClr>
                <a:srgbClr val="0c7b9c"/>
              </a:buClr>
              <a:buSzPct val="75000"/>
              <a:buFont typeface="Monotype Sorts" charset="2"/>
              <a:buChar char=""/>
            </a:pPr>
            <a:r>
              <a:rPr b="0" lang="en-US" sz="2200" spc="-1" strike="noStrike">
                <a:solidFill>
                  <a:srgbClr val="000000"/>
                </a:solidFill>
                <a:latin typeface="Arial"/>
              </a:rPr>
              <a:t>Combining two or more attributes (or objects) into a single attribute (or object)</a:t>
            </a:r>
            <a:endParaRPr b="0" lang="en-US" sz="2200" spc="-1" strike="noStrike">
              <a:solidFill>
                <a:srgbClr val="000000"/>
              </a:solidFill>
              <a:latin typeface="Arial"/>
            </a:endParaRPr>
          </a:p>
          <a:p>
            <a:pPr marL="291960" indent="-291600">
              <a:lnSpc>
                <a:spcPct val="100000"/>
              </a:lnSpc>
              <a:spcBef>
                <a:spcPts val="221"/>
              </a:spcBef>
              <a:spcAft>
                <a:spcPts val="400"/>
              </a:spcAft>
              <a:buClr>
                <a:srgbClr val="0c7b9c"/>
              </a:buClr>
              <a:buSzPct val="75000"/>
              <a:buFont typeface="Monotype Sorts" charset="2"/>
              <a:buChar char=""/>
            </a:pPr>
            <a:r>
              <a:rPr b="0" lang="en-US" sz="2200" spc="-1" strike="noStrike">
                <a:solidFill>
                  <a:srgbClr val="000000"/>
                </a:solidFill>
                <a:latin typeface="Arial"/>
              </a:rPr>
              <a:t>Purpose</a:t>
            </a:r>
            <a:endParaRPr b="0" lang="en-US" sz="2200" spc="-1" strike="noStrike">
              <a:solidFill>
                <a:srgbClr val="000000"/>
              </a:solidFill>
              <a:latin typeface="Arial"/>
            </a:endParaRPr>
          </a:p>
          <a:p>
            <a:pPr lvl="1" marL="800280" indent="-342720">
              <a:lnSpc>
                <a:spcPct val="100000"/>
              </a:lnSpc>
              <a:spcBef>
                <a:spcPts val="159"/>
              </a:spcBef>
              <a:spcAft>
                <a:spcPts val="400"/>
              </a:spcAft>
              <a:buClr>
                <a:srgbClr val="0c7b9c"/>
              </a:buClr>
              <a:buFont typeface="Arial"/>
              <a:buChar char="–"/>
            </a:pPr>
            <a:r>
              <a:rPr b="0" lang="en-US" sz="1600" spc="-1" strike="noStrike">
                <a:solidFill>
                  <a:srgbClr val="000000"/>
                </a:solidFill>
                <a:latin typeface="Arial"/>
              </a:rPr>
              <a:t>Data reduction -  reduce the number of attributes or objects</a:t>
            </a:r>
            <a:endParaRPr b="0" lang="en-US" sz="1600" spc="-1" strike="noStrike">
              <a:solidFill>
                <a:srgbClr val="000000"/>
              </a:solidFill>
              <a:latin typeface="Arial"/>
            </a:endParaRPr>
          </a:p>
          <a:p>
            <a:pPr lvl="1" marL="800280" indent="-342720">
              <a:lnSpc>
                <a:spcPct val="100000"/>
              </a:lnSpc>
              <a:spcBef>
                <a:spcPts val="159"/>
              </a:spcBef>
              <a:spcAft>
                <a:spcPts val="400"/>
              </a:spcAft>
              <a:buClr>
                <a:srgbClr val="0c7b9c"/>
              </a:buClr>
              <a:buFont typeface="Arial"/>
              <a:buChar char="–"/>
            </a:pPr>
            <a:r>
              <a:rPr b="0" lang="en-US" sz="1600" spc="-1" strike="noStrike">
                <a:solidFill>
                  <a:srgbClr val="000000"/>
                </a:solidFill>
                <a:latin typeface="Arial"/>
              </a:rPr>
              <a:t>Change of scale</a:t>
            </a:r>
            <a:endParaRPr b="0" lang="en-US" sz="1600" spc="-1" strike="noStrike">
              <a:solidFill>
                <a:srgbClr val="000000"/>
              </a:solidFill>
              <a:latin typeface="Arial"/>
            </a:endParaRPr>
          </a:p>
          <a:p>
            <a:pPr lvl="2" marL="914400" indent="-288000">
              <a:lnSpc>
                <a:spcPct val="100000"/>
              </a:lnSpc>
              <a:spcBef>
                <a:spcPts val="159"/>
              </a:spcBef>
              <a:spcAft>
                <a:spcPts val="400"/>
              </a:spcAft>
              <a:buClr>
                <a:srgbClr val="0c7b9c"/>
              </a:buClr>
              <a:buSzPct val="70000"/>
              <a:buFont typeface="Wingdings" charset="2"/>
              <a:buChar char=""/>
            </a:pPr>
            <a:r>
              <a:rPr b="0" lang="en-US" sz="1600" spc="-1" strike="noStrike">
                <a:solidFill>
                  <a:srgbClr val="000000"/>
                </a:solidFill>
                <a:latin typeface="Arial"/>
              </a:rPr>
              <a:t> </a:t>
            </a:r>
            <a:r>
              <a:rPr b="0" lang="en-US" sz="1600" spc="-1" strike="noStrike">
                <a:solidFill>
                  <a:srgbClr val="000000"/>
                </a:solidFill>
                <a:latin typeface="Arial"/>
              </a:rPr>
              <a:t>Cities aggregated into regions, states, countries, etc.</a:t>
            </a:r>
            <a:endParaRPr b="0" lang="en-US" sz="1600" spc="-1" strike="noStrike">
              <a:solidFill>
                <a:srgbClr val="000000"/>
              </a:solidFill>
              <a:latin typeface="Times New Roman"/>
            </a:endParaRPr>
          </a:p>
          <a:p>
            <a:pPr lvl="2" marL="914400" indent="-288000">
              <a:lnSpc>
                <a:spcPct val="100000"/>
              </a:lnSpc>
              <a:spcBef>
                <a:spcPts val="159"/>
              </a:spcBef>
              <a:spcAft>
                <a:spcPts val="400"/>
              </a:spcAft>
              <a:buClr>
                <a:srgbClr val="0c7b9c"/>
              </a:buClr>
              <a:buSzPct val="70000"/>
              <a:buFont typeface="Wingdings" charset="2"/>
              <a:buChar char=""/>
            </a:pPr>
            <a:r>
              <a:rPr b="0" lang="en-US" sz="1600" spc="-1" strike="noStrike">
                <a:solidFill>
                  <a:srgbClr val="000000"/>
                </a:solidFill>
                <a:latin typeface="Arial"/>
              </a:rPr>
              <a:t> </a:t>
            </a:r>
            <a:r>
              <a:rPr b="0" lang="en-US" sz="1600" spc="-1" strike="noStrike">
                <a:solidFill>
                  <a:srgbClr val="000000"/>
                </a:solidFill>
                <a:latin typeface="Arial"/>
              </a:rPr>
              <a:t>Days aggregated into weeks, months, or years</a:t>
            </a:r>
            <a:endParaRPr b="0" lang="en-US" sz="1600" spc="-1" strike="noStrike">
              <a:solidFill>
                <a:srgbClr val="000000"/>
              </a:solidFill>
              <a:latin typeface="Times New Roman"/>
            </a:endParaRPr>
          </a:p>
          <a:p>
            <a:pPr lvl="1" marL="800280" indent="-342720">
              <a:lnSpc>
                <a:spcPct val="100000"/>
              </a:lnSpc>
              <a:spcBef>
                <a:spcPts val="159"/>
              </a:spcBef>
              <a:spcAft>
                <a:spcPts val="400"/>
              </a:spcAft>
              <a:buClr>
                <a:srgbClr val="0c7b9c"/>
              </a:buClr>
              <a:buFont typeface="Arial"/>
              <a:buChar char="–"/>
            </a:pPr>
            <a:r>
              <a:rPr b="0" lang="en-US" sz="1600" spc="-1" strike="noStrike">
                <a:solidFill>
                  <a:srgbClr val="000000"/>
                </a:solidFill>
                <a:latin typeface="Arial"/>
              </a:rPr>
              <a:t>More “stable” data -  aggregated data tends to have less variability </a:t>
            </a:r>
            <a:endParaRPr b="0" lang="en-US" sz="1600" spc="-1" strike="noStrike">
              <a:solidFill>
                <a:srgbClr val="000000"/>
              </a:solidFill>
              <a:latin typeface="Arial"/>
            </a:endParaRPr>
          </a:p>
        </p:txBody>
      </p:sp>
      <p:pic>
        <p:nvPicPr>
          <p:cNvPr id="387" name="Picture 2" descr=""/>
          <p:cNvPicPr/>
          <p:nvPr/>
        </p:nvPicPr>
        <p:blipFill>
          <a:blip r:embed="rId1"/>
          <a:stretch/>
        </p:blipFill>
        <p:spPr>
          <a:xfrm>
            <a:off x="914400" y="4072680"/>
            <a:ext cx="6400440" cy="217548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Example: Precipitation in Australia</a:t>
            </a:r>
            <a:endParaRPr b="0" lang="en-US" sz="3200" spc="-1" strike="noStrike">
              <a:solidFill>
                <a:srgbClr val="000000"/>
              </a:solidFill>
              <a:latin typeface="Arial"/>
            </a:endParaRPr>
          </a:p>
        </p:txBody>
      </p:sp>
      <p:sp>
        <p:nvSpPr>
          <p:cNvPr id="389"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This example is based on precipitation in Australia from the period 1982 to 1993. </a:t>
            </a:r>
            <a:endParaRPr b="0" lang="en-US" sz="2800" spc="-1" strike="noStrike">
              <a:solidFill>
                <a:srgbClr val="000000"/>
              </a:solidFill>
              <a:latin typeface="Arial"/>
            </a:endParaRPr>
          </a:p>
          <a:p>
            <a:pPr marL="800280" indent="-342720">
              <a:lnSpc>
                <a:spcPct val="100000"/>
              </a:lnSpc>
              <a:spcBef>
                <a:spcPts val="241"/>
              </a:spcBef>
              <a:spcAft>
                <a:spcPts val="400"/>
              </a:spcAft>
              <a:tabLst>
                <a:tab algn="l" pos="0"/>
              </a:tabLst>
            </a:pPr>
            <a:r>
              <a:rPr b="0" lang="en-US" sz="2400" spc="-1" strike="noStrike">
                <a:solidFill>
                  <a:srgbClr val="000000"/>
                </a:solidFill>
                <a:latin typeface="Arial"/>
              </a:rPr>
              <a:t>The next slide shows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lang="en-US" sz="2400" spc="-1" strike="noStrike">
                <a:solidFill>
                  <a:srgbClr val="000000"/>
                </a:solidFill>
                <a:latin typeface="Arial"/>
              </a:rPr>
              <a:t>A histogram for the standard deviation of average monthly precipitation for 3,030 0.5◦ by 0.5◦ grid cells in Australia, and</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tabLst>
                <a:tab algn="l" pos="0"/>
              </a:tabLst>
            </a:pPr>
            <a:r>
              <a:rPr b="0" lang="en-US" sz="2400" spc="-1" strike="noStrike">
                <a:solidFill>
                  <a:srgbClr val="000000"/>
                </a:solidFill>
                <a:latin typeface="Arial"/>
              </a:rPr>
              <a:t>A histogram for the standard deviation of the average yearly precipitation for the same locations.</a:t>
            </a:r>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The average yearly precipitation has less variability than the average monthly precipitation. </a:t>
            </a:r>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rPr>
              <a:t>All precipitation measurements (and their standard deviations) are in centimeters.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Example: Precipitation in Australia …</a:t>
            </a:r>
            <a:endParaRPr b="0" lang="en-US" sz="3200" spc="-1" strike="noStrike">
              <a:solidFill>
                <a:srgbClr val="000000"/>
              </a:solidFill>
              <a:latin typeface="Arial"/>
            </a:endParaRPr>
          </a:p>
        </p:txBody>
      </p:sp>
      <p:sp>
        <p:nvSpPr>
          <p:cNvPr id="391" name="Text Box 4"/>
          <p:cNvSpPr/>
          <p:nvPr/>
        </p:nvSpPr>
        <p:spPr>
          <a:xfrm>
            <a:off x="1676520" y="3657600"/>
            <a:ext cx="1599840" cy="304560"/>
          </a:xfrm>
          <a:prstGeom prst="rect">
            <a:avLst/>
          </a:prstGeom>
          <a:noFill/>
          <a:ln w="0">
            <a:noFill/>
          </a:ln>
        </p:spPr>
        <p:style>
          <a:lnRef idx="0"/>
          <a:fillRef idx="0"/>
          <a:effectRef idx="0"/>
          <a:fontRef idx="minor"/>
        </p:style>
      </p:sp>
      <p:sp>
        <p:nvSpPr>
          <p:cNvPr id="392" name="Text Box 5"/>
          <p:cNvSpPr/>
          <p:nvPr/>
        </p:nvSpPr>
        <p:spPr>
          <a:xfrm>
            <a:off x="380880" y="5654520"/>
            <a:ext cx="4038120" cy="63900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Standard Deviation of Average Monthly Precipitation</a:t>
            </a:r>
            <a:endParaRPr b="0" lang="tr-TR" sz="1800" spc="-1" strike="noStrike">
              <a:latin typeface="Arial"/>
            </a:endParaRPr>
          </a:p>
        </p:txBody>
      </p:sp>
      <p:sp>
        <p:nvSpPr>
          <p:cNvPr id="393" name="Rectangle 6"/>
          <p:cNvSpPr/>
          <p:nvPr/>
        </p:nvSpPr>
        <p:spPr>
          <a:xfrm>
            <a:off x="1717560" y="5985000"/>
            <a:ext cx="183960" cy="304560"/>
          </a:xfrm>
          <a:prstGeom prst="rect">
            <a:avLst/>
          </a:prstGeom>
          <a:noFill/>
          <a:ln w="0">
            <a:noFill/>
          </a:ln>
        </p:spPr>
        <p:style>
          <a:lnRef idx="0"/>
          <a:fillRef idx="0"/>
          <a:effectRef idx="0"/>
          <a:fontRef idx="minor"/>
        </p:style>
      </p:sp>
      <p:sp>
        <p:nvSpPr>
          <p:cNvPr id="394" name="Text Box 7"/>
          <p:cNvSpPr/>
          <p:nvPr/>
        </p:nvSpPr>
        <p:spPr>
          <a:xfrm>
            <a:off x="4876920" y="5654520"/>
            <a:ext cx="3428640" cy="63900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901"/>
              </a:spcBef>
            </a:pPr>
            <a:r>
              <a:rPr b="1" lang="en-US" sz="1800" spc="-1" strike="noStrike">
                <a:solidFill>
                  <a:srgbClr val="000000"/>
                </a:solidFill>
                <a:latin typeface="Arial"/>
              </a:rPr>
              <a:t>Standard Deviation of Average Yearly Precipitation</a:t>
            </a:r>
            <a:endParaRPr b="0" lang="tr-TR" sz="1800" spc="-1" strike="noStrike">
              <a:latin typeface="Arial"/>
            </a:endParaRPr>
          </a:p>
        </p:txBody>
      </p:sp>
      <p:pic>
        <p:nvPicPr>
          <p:cNvPr id="395" name="Picture 8" descr=""/>
          <p:cNvPicPr/>
          <p:nvPr/>
        </p:nvPicPr>
        <p:blipFill>
          <a:blip r:embed="rId1"/>
          <a:srcRect l="2974" t="0" r="18165" b="5907"/>
          <a:stretch/>
        </p:blipFill>
        <p:spPr>
          <a:xfrm>
            <a:off x="152280" y="1768320"/>
            <a:ext cx="4038120" cy="3612960"/>
          </a:xfrm>
          <a:prstGeom prst="rect">
            <a:avLst/>
          </a:prstGeom>
          <a:ln w="0">
            <a:noFill/>
          </a:ln>
        </p:spPr>
      </p:pic>
      <p:pic>
        <p:nvPicPr>
          <p:cNvPr id="396" name="Picture 9" descr=""/>
          <p:cNvPicPr/>
          <p:nvPr/>
        </p:nvPicPr>
        <p:blipFill>
          <a:blip r:embed="rId2"/>
          <a:srcRect l="7862" t="0" r="5849" b="6670"/>
          <a:stretch/>
        </p:blipFill>
        <p:spPr>
          <a:xfrm>
            <a:off x="4648320" y="1768320"/>
            <a:ext cx="4495320" cy="3583800"/>
          </a:xfrm>
          <a:prstGeom prst="rect">
            <a:avLst/>
          </a:prstGeom>
          <a:ln w="0">
            <a:noFill/>
          </a:ln>
        </p:spPr>
      </p:pic>
      <p:sp>
        <p:nvSpPr>
          <p:cNvPr id="397" name="Text Box 10"/>
          <p:cNvSpPr/>
          <p:nvPr/>
        </p:nvSpPr>
        <p:spPr>
          <a:xfrm>
            <a:off x="533520" y="1143000"/>
            <a:ext cx="6019560" cy="4561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000000"/>
                </a:solidFill>
                <a:latin typeface="Arial"/>
              </a:rPr>
              <a:t>Variation of Precipitation in Australia</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Rectangle 2"/>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Sampling </a:t>
            </a:r>
            <a:endParaRPr b="0" lang="en-US" sz="3200" spc="-1" strike="noStrike">
              <a:solidFill>
                <a:srgbClr val="000000"/>
              </a:solidFill>
              <a:latin typeface="Arial"/>
            </a:endParaRPr>
          </a:p>
        </p:txBody>
      </p:sp>
      <p:sp>
        <p:nvSpPr>
          <p:cNvPr id="399" name="Rectangle 3"/>
          <p:cNvSpPr txBox="1"/>
          <p:nvPr/>
        </p:nvSpPr>
        <p:spPr>
          <a:xfrm>
            <a:off x="146160" y="990720"/>
            <a:ext cx="8394480" cy="5028840"/>
          </a:xfrm>
          <a:prstGeom prst="rect">
            <a:avLst/>
          </a:prstGeom>
          <a:noFill/>
          <a:ln w="0">
            <a:noFill/>
          </a:ln>
        </p:spPr>
        <p:txBody>
          <a:bodyPr lIns="90360" rIns="90360" tIns="44280" bIns="44280">
            <a:normAutofit/>
          </a:bodyPr>
          <a:p>
            <a:pPr marL="285840" indent="-285480" algn="just">
              <a:lnSpc>
                <a:spcPct val="95000"/>
              </a:lnSpc>
              <a:spcBef>
                <a:spcPts val="561"/>
              </a:spcBef>
              <a:spcAft>
                <a:spcPts val="400"/>
              </a:spcAft>
              <a:buClr>
                <a:srgbClr val="0c7b9c"/>
              </a:buClr>
              <a:buSzPct val="75000"/>
              <a:buFont typeface="Monotype Sorts" charset="2"/>
              <a:buChar char=""/>
            </a:pPr>
            <a:r>
              <a:rPr b="0" lang="en-US" sz="2800" spc="-1" strike="noStrike">
                <a:solidFill>
                  <a:srgbClr val="000000"/>
                </a:solidFill>
                <a:latin typeface="Arial"/>
                <a:ea typeface="MS Mincho"/>
              </a:rPr>
              <a:t>Sampling is the main technique employed for data reduction.</a:t>
            </a:r>
            <a:endParaRPr b="0" lang="en-US" sz="2800" spc="-1" strike="noStrike">
              <a:solidFill>
                <a:srgbClr val="000000"/>
              </a:solidFill>
              <a:latin typeface="Arial"/>
            </a:endParaRPr>
          </a:p>
          <a:p>
            <a:pPr lvl="1" marL="800280" indent="-342720" algn="just">
              <a:lnSpc>
                <a:spcPct val="95000"/>
              </a:lnSpc>
              <a:spcBef>
                <a:spcPts val="479"/>
              </a:spcBef>
              <a:spcAft>
                <a:spcPts val="400"/>
              </a:spcAft>
              <a:buClr>
                <a:srgbClr val="0c7b9c"/>
              </a:buClr>
              <a:buFont typeface="Arial"/>
              <a:buChar char="–"/>
            </a:pPr>
            <a:r>
              <a:rPr b="0" lang="en-US" sz="2400" spc="-1" strike="noStrike">
                <a:solidFill>
                  <a:srgbClr val="000000"/>
                </a:solidFill>
                <a:latin typeface="Arial"/>
                <a:ea typeface="MS Mincho"/>
              </a:rPr>
              <a:t>It is often used for both the preliminary investigation of the data and the final data analysis.</a:t>
            </a:r>
            <a:endParaRPr b="0" lang="en-US" sz="2400" spc="-1" strike="noStrike">
              <a:solidFill>
                <a:srgbClr val="000000"/>
              </a:solidFill>
              <a:latin typeface="Arial"/>
            </a:endParaRPr>
          </a:p>
          <a:p>
            <a:pPr marL="800280" indent="-342720" algn="just">
              <a:lnSpc>
                <a:spcPct val="95000"/>
              </a:lnSpc>
              <a:spcBef>
                <a:spcPts val="400"/>
              </a:spcBef>
              <a:spcAft>
                <a:spcPts val="400"/>
              </a:spcAft>
              <a:tabLst>
                <a:tab algn="l" pos="0"/>
              </a:tabLst>
            </a:pPr>
            <a:r>
              <a:rPr b="0" lang="en-US" sz="2000" spc="-1" strike="noStrike">
                <a:solidFill>
                  <a:srgbClr val="000000"/>
                </a:solidFill>
                <a:latin typeface="Arial"/>
                <a:ea typeface="MS Mincho"/>
              </a:rPr>
              <a:t> </a:t>
            </a:r>
            <a:endParaRPr b="0" lang="en-US" sz="2000" spc="-1" strike="noStrike">
              <a:solidFill>
                <a:srgbClr val="000000"/>
              </a:solidFill>
              <a:latin typeface="Arial"/>
            </a:endParaRPr>
          </a:p>
          <a:p>
            <a:pPr marL="285840" indent="-285480" algn="just">
              <a:lnSpc>
                <a:spcPct val="95000"/>
              </a:lnSpc>
              <a:spcBef>
                <a:spcPts val="56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ea typeface="MS Mincho"/>
              </a:rPr>
              <a:t>Statisticians often sample because </a:t>
            </a:r>
            <a:r>
              <a:rPr b="0" lang="en-US" sz="2800" spc="-1" strike="noStrike">
                <a:solidFill>
                  <a:srgbClr val="cc6600"/>
                </a:solidFill>
                <a:latin typeface="Arial"/>
                <a:ea typeface="MS Mincho"/>
              </a:rPr>
              <a:t>obtaining</a:t>
            </a:r>
            <a:r>
              <a:rPr b="0" lang="en-US" sz="2800" spc="-1" strike="noStrike">
                <a:solidFill>
                  <a:srgbClr val="000000"/>
                </a:solidFill>
                <a:latin typeface="Arial"/>
                <a:ea typeface="MS Mincho"/>
              </a:rPr>
              <a:t> the entire set of data of interest is too expensive or time consuming.</a:t>
            </a:r>
            <a:endParaRPr b="0" lang="en-US" sz="2800" spc="-1" strike="noStrike">
              <a:solidFill>
                <a:srgbClr val="000000"/>
              </a:solidFill>
              <a:latin typeface="Arial"/>
            </a:endParaRPr>
          </a:p>
          <a:p>
            <a:pPr marL="285840" indent="-285480" algn="just">
              <a:lnSpc>
                <a:spcPct val="95000"/>
              </a:lnSpc>
              <a:spcBef>
                <a:spcPts val="479"/>
              </a:spcBef>
              <a:spcAft>
                <a:spcPts val="400"/>
              </a:spcAft>
              <a:tabLst>
                <a:tab algn="l" pos="0"/>
              </a:tabLst>
            </a:pPr>
            <a:r>
              <a:rPr b="0" lang="en-US" sz="2400" spc="-1" strike="noStrike">
                <a:solidFill>
                  <a:srgbClr val="000000"/>
                </a:solidFill>
                <a:latin typeface="Arial"/>
                <a:ea typeface="MS Mincho"/>
              </a:rPr>
              <a:t> </a:t>
            </a:r>
            <a:endParaRPr b="0" lang="en-US" sz="2400" spc="-1" strike="noStrike">
              <a:solidFill>
                <a:srgbClr val="000000"/>
              </a:solidFill>
              <a:latin typeface="Arial"/>
            </a:endParaRPr>
          </a:p>
          <a:p>
            <a:pPr marL="285840" indent="-285480" algn="just">
              <a:lnSpc>
                <a:spcPct val="95000"/>
              </a:lnSpc>
              <a:spcBef>
                <a:spcPts val="561"/>
              </a:spcBef>
              <a:spcAft>
                <a:spcPts val="400"/>
              </a:spcAft>
              <a:buClr>
                <a:srgbClr val="0c7b9c"/>
              </a:buClr>
              <a:buSzPct val="75000"/>
              <a:buFont typeface="Monotype Sorts" charset="2"/>
              <a:buChar char=""/>
              <a:tabLst>
                <a:tab algn="l" pos="0"/>
              </a:tabLst>
            </a:pPr>
            <a:r>
              <a:rPr b="0" lang="en-US" sz="2800" spc="-1" strike="noStrike">
                <a:solidFill>
                  <a:srgbClr val="000000"/>
                </a:solidFill>
                <a:latin typeface="Arial"/>
                <a:ea typeface="MS Mincho"/>
              </a:rPr>
              <a:t>Sampling is typically used in data mining because </a:t>
            </a:r>
            <a:r>
              <a:rPr b="0" lang="en-US" sz="2800" spc="-1" strike="noStrike">
                <a:solidFill>
                  <a:srgbClr val="cc6600"/>
                </a:solidFill>
                <a:latin typeface="Arial"/>
                <a:ea typeface="MS Mincho"/>
              </a:rPr>
              <a:t>processing</a:t>
            </a:r>
            <a:r>
              <a:rPr b="0" lang="en-US" sz="2800" spc="-1" strike="noStrike">
                <a:solidFill>
                  <a:srgbClr val="000000"/>
                </a:solidFill>
                <a:latin typeface="Arial"/>
                <a:ea typeface="MS Mincho"/>
              </a:rPr>
              <a:t> the entire set of data of interest is too expensive or time consuming.</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Rectangle 1028"/>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Sampling … </a:t>
            </a:r>
            <a:endParaRPr b="0" lang="en-US" sz="3200" spc="-1" strike="noStrike">
              <a:solidFill>
                <a:srgbClr val="000000"/>
              </a:solidFill>
              <a:latin typeface="Arial"/>
            </a:endParaRPr>
          </a:p>
        </p:txBody>
      </p:sp>
      <p:sp>
        <p:nvSpPr>
          <p:cNvPr id="401" name="Rectangle 1029"/>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The key principle for effective sampling is the following: </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Using a sample will work almost as well as using the entire data set, if the sample is </a:t>
            </a:r>
            <a:r>
              <a:rPr b="0" lang="en-US" sz="2400" spc="-1" strike="noStrike">
                <a:solidFill>
                  <a:srgbClr val="cc6600"/>
                </a:solidFill>
                <a:latin typeface="Arial"/>
              </a:rPr>
              <a:t>representative</a:t>
            </a:r>
            <a:b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 sample is </a:t>
            </a:r>
            <a:r>
              <a:rPr b="0" lang="en-US" sz="2400" spc="-1" strike="noStrike">
                <a:solidFill>
                  <a:srgbClr val="cc6600"/>
                </a:solidFill>
                <a:latin typeface="Arial"/>
              </a:rPr>
              <a:t>representative</a:t>
            </a:r>
            <a:r>
              <a:rPr b="0" lang="en-US" sz="2400" spc="-1" strike="noStrike">
                <a:solidFill>
                  <a:srgbClr val="000000"/>
                </a:solidFill>
                <a:latin typeface="Arial"/>
              </a:rPr>
              <a:t> if it has approximately the same properties (of interest) as the original set of data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Rectangle 2050"/>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Sample Size</a:t>
            </a:r>
            <a:endParaRPr b="0" lang="en-US" sz="3200" spc="-1" strike="noStrike">
              <a:solidFill>
                <a:srgbClr val="000000"/>
              </a:solidFill>
              <a:latin typeface="Arial"/>
            </a:endParaRPr>
          </a:p>
        </p:txBody>
      </p:sp>
      <p:sp>
        <p:nvSpPr>
          <p:cNvPr id="403" name="Rectangle 2051"/>
          <p:cNvSpPr txBox="1"/>
          <p:nvPr/>
        </p:nvSpPr>
        <p:spPr>
          <a:xfrm>
            <a:off x="146160" y="990720"/>
            <a:ext cx="8394480" cy="5028840"/>
          </a:xfrm>
          <a:prstGeom prst="rect">
            <a:avLst/>
          </a:prstGeom>
          <a:noFill/>
          <a:ln w="0">
            <a:noFill/>
          </a:ln>
        </p:spPr>
        <p:txBody>
          <a:bodyPr lIns="90360" rIns="90360" tIns="44280" bIns="44280">
            <a:noAutofit/>
          </a:bodyPr>
          <a:p>
            <a:pPr algn="just">
              <a:lnSpc>
                <a:spcPct val="95000"/>
              </a:lnSpc>
              <a:spcBef>
                <a:spcPts val="561"/>
              </a:spcBef>
              <a:spcAft>
                <a:spcPts val="400"/>
              </a:spcAft>
            </a:pPr>
            <a:endParaRPr b="0" lang="en-US" sz="2800" spc="-1" strike="noStrike">
              <a:solidFill>
                <a:srgbClr val="000000"/>
              </a:solidFill>
              <a:latin typeface="Arial"/>
            </a:endParaRPr>
          </a:p>
          <a:p>
            <a:pPr marL="285840" indent="-285480" algn="just">
              <a:lnSpc>
                <a:spcPct val="95000"/>
              </a:lnSpc>
              <a:spcBef>
                <a:spcPts val="561"/>
              </a:spcBef>
              <a:spcAft>
                <a:spcPts val="400"/>
              </a:spcAft>
              <a:tabLst>
                <a:tab algn="l" pos="0"/>
              </a:tabLst>
            </a:pPr>
            <a:r>
              <a:rPr b="1" lang="en-US" sz="2800" spc="-1" strike="noStrike">
                <a:solidFill>
                  <a:srgbClr val="000000"/>
                </a:solidFill>
                <a:latin typeface="Times New Roman"/>
              </a:rPr>
              <a:t> </a:t>
            </a:r>
            <a:endParaRPr b="0" lang="en-US" sz="2800" spc="-1" strike="noStrike">
              <a:solidFill>
                <a:srgbClr val="000000"/>
              </a:solidFill>
              <a:latin typeface="Arial"/>
            </a:endParaRPr>
          </a:p>
        </p:txBody>
      </p:sp>
      <p:pic>
        <p:nvPicPr>
          <p:cNvPr id="404" name="Picture 2052" descr=""/>
          <p:cNvPicPr/>
          <p:nvPr/>
        </p:nvPicPr>
        <p:blipFill>
          <a:blip r:embed="rId1"/>
          <a:srcRect l="10355" t="0" r="12499" b="0"/>
          <a:stretch/>
        </p:blipFill>
        <p:spPr>
          <a:xfrm>
            <a:off x="52560" y="1844640"/>
            <a:ext cx="3198600" cy="3107880"/>
          </a:xfrm>
          <a:prstGeom prst="rect">
            <a:avLst/>
          </a:prstGeom>
          <a:ln w="0">
            <a:noFill/>
          </a:ln>
        </p:spPr>
      </p:pic>
      <p:pic>
        <p:nvPicPr>
          <p:cNvPr id="405" name="Picture 2053" descr=""/>
          <p:cNvPicPr/>
          <p:nvPr/>
        </p:nvPicPr>
        <p:blipFill>
          <a:blip r:embed="rId2"/>
          <a:srcRect l="10355" t="13810" r="14643" b="10951"/>
          <a:stretch/>
        </p:blipFill>
        <p:spPr>
          <a:xfrm>
            <a:off x="3048120" y="2206800"/>
            <a:ext cx="3198600" cy="2406240"/>
          </a:xfrm>
          <a:prstGeom prst="rect">
            <a:avLst/>
          </a:prstGeom>
          <a:ln w="0">
            <a:noFill/>
          </a:ln>
        </p:spPr>
      </p:pic>
      <p:pic>
        <p:nvPicPr>
          <p:cNvPr id="406" name="Picture 2054" descr=""/>
          <p:cNvPicPr/>
          <p:nvPr/>
        </p:nvPicPr>
        <p:blipFill>
          <a:blip r:embed="rId3"/>
          <a:srcRect l="11606" t="0" r="13216" b="0"/>
          <a:stretch/>
        </p:blipFill>
        <p:spPr>
          <a:xfrm>
            <a:off x="5943600" y="1828800"/>
            <a:ext cx="3198600" cy="3188880"/>
          </a:xfrm>
          <a:prstGeom prst="rect">
            <a:avLst/>
          </a:prstGeom>
          <a:ln w="0">
            <a:noFill/>
          </a:ln>
        </p:spPr>
      </p:pic>
      <p:sp>
        <p:nvSpPr>
          <p:cNvPr id="407" name="Text Box 2055"/>
          <p:cNvSpPr/>
          <p:nvPr/>
        </p:nvSpPr>
        <p:spPr>
          <a:xfrm>
            <a:off x="914400" y="4495680"/>
            <a:ext cx="807696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Arial"/>
              </a:rPr>
              <a:t>8000 points</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2000 Points</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	</a:t>
            </a:r>
            <a:r>
              <a:rPr b="1" lang="en-US" sz="1400" spc="-1" strike="noStrike">
                <a:solidFill>
                  <a:srgbClr val="000000"/>
                </a:solidFill>
                <a:latin typeface="Arial"/>
              </a:rPr>
              <a:t>500 Points</a:t>
            </a:r>
            <a:endParaRPr b="0" lang="tr-TR" sz="1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Rectangle 4"/>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Types of Sampling</a:t>
            </a:r>
            <a:endParaRPr b="0" lang="en-US" sz="3200" spc="-1" strike="noStrike">
              <a:solidFill>
                <a:srgbClr val="000000"/>
              </a:solidFill>
              <a:latin typeface="Arial"/>
            </a:endParaRPr>
          </a:p>
        </p:txBody>
      </p:sp>
      <p:sp>
        <p:nvSpPr>
          <p:cNvPr id="409" name="Rectangle 5"/>
          <p:cNvSpPr txBox="1"/>
          <p:nvPr/>
        </p:nvSpPr>
        <p:spPr>
          <a:xfrm>
            <a:off x="411120" y="990720"/>
            <a:ext cx="8580240" cy="5181120"/>
          </a:xfrm>
          <a:prstGeom prst="rect">
            <a:avLst/>
          </a:prstGeom>
          <a:noFill/>
          <a:ln w="0">
            <a:noFill/>
          </a:ln>
        </p:spPr>
        <p:txBody>
          <a:bodyPr lIns="90360" rIns="90360" tIns="44280" bIns="44280">
            <a:normAutofit fontScale="97000"/>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Simple Random Sampling</a:t>
            </a:r>
            <a:endParaRPr b="0" lang="en-US" sz="2800" spc="-1" strike="noStrike">
              <a:solidFill>
                <a:srgbClr val="000000"/>
              </a:solidFill>
              <a:latin typeface="Arial"/>
            </a:endParaRPr>
          </a:p>
          <a:p>
            <a:pPr lvl="1" marL="74916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There is an equal probability of selecting any particular item</a:t>
            </a:r>
            <a:endParaRPr b="0" lang="en-US" sz="2400" spc="-1" strike="noStrike">
              <a:solidFill>
                <a:srgbClr val="000000"/>
              </a:solidFill>
              <a:latin typeface="Arial"/>
            </a:endParaRPr>
          </a:p>
          <a:p>
            <a:pPr lvl="1" marL="74916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Sampling without replacement</a:t>
            </a:r>
            <a:endParaRPr b="0" lang="en-US" sz="2400" spc="-1" strike="noStrike">
              <a:solidFill>
                <a:srgbClr val="000000"/>
              </a:solidFill>
              <a:latin typeface="Arial"/>
            </a:endParaRPr>
          </a:p>
          <a:p>
            <a:pPr lvl="2" marL="1147680" indent="-283680">
              <a:lnSpc>
                <a:spcPct val="9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As each item is selected, it is removed from the population</a:t>
            </a:r>
            <a:endParaRPr b="0" lang="en-US" sz="2400" spc="-1" strike="noStrike">
              <a:solidFill>
                <a:srgbClr val="000000"/>
              </a:solidFill>
              <a:latin typeface="Times New Roman"/>
            </a:endParaRPr>
          </a:p>
          <a:p>
            <a:pPr lvl="1" marL="74916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Sampling with replacement</a:t>
            </a:r>
            <a:endParaRPr b="0" lang="en-US" sz="2400" spc="-1" strike="noStrike">
              <a:solidFill>
                <a:srgbClr val="000000"/>
              </a:solidFill>
              <a:latin typeface="Arial"/>
            </a:endParaRPr>
          </a:p>
          <a:p>
            <a:pPr lvl="2" marL="1147680" indent="-283680">
              <a:lnSpc>
                <a:spcPct val="9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Objects are not removed from the population as they are selected for the sample.   </a:t>
            </a:r>
            <a:endParaRPr b="0" lang="en-US" sz="2400" spc="-1" strike="noStrike">
              <a:solidFill>
                <a:srgbClr val="000000"/>
              </a:solidFill>
              <a:latin typeface="Times New Roman"/>
            </a:endParaRPr>
          </a:p>
          <a:p>
            <a:pPr lvl="2" marL="1147680" indent="-28368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In sampling with replacement, the same object can be picked up more than once</a:t>
            </a:r>
            <a:endParaRPr b="0" lang="en-US" sz="2400" spc="-1" strike="noStrike">
              <a:solidFill>
                <a:srgbClr val="000000"/>
              </a:solidFill>
              <a:latin typeface="Times New Roman"/>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Stratified sampling</a:t>
            </a:r>
            <a:endParaRPr b="0" lang="en-US" sz="2800" spc="-1" strike="noStrike">
              <a:solidFill>
                <a:srgbClr val="000000"/>
              </a:solidFill>
              <a:latin typeface="Arial"/>
            </a:endParaRPr>
          </a:p>
          <a:p>
            <a:pPr lvl="1" marL="74916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Split the data into several partitions; then draw random samples from each partition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Rectangle 4"/>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Properties of Attribute Values </a:t>
            </a:r>
            <a:endParaRPr b="0" lang="en-US" sz="3200" spc="-1" strike="noStrike">
              <a:solidFill>
                <a:srgbClr val="000000"/>
              </a:solidFill>
              <a:latin typeface="Arial"/>
            </a:endParaRPr>
          </a:p>
        </p:txBody>
      </p:sp>
      <p:sp>
        <p:nvSpPr>
          <p:cNvPr id="205" name="Rectangle 5"/>
          <p:cNvSpPr txBox="1"/>
          <p:nvPr/>
        </p:nvSpPr>
        <p:spPr>
          <a:xfrm>
            <a:off x="411120" y="1143000"/>
            <a:ext cx="8318160" cy="5181120"/>
          </a:xfrm>
          <a:prstGeom prst="rect">
            <a:avLst/>
          </a:prstGeom>
          <a:noFill/>
          <a:ln w="0">
            <a:noFill/>
          </a:ln>
        </p:spPr>
        <p:txBody>
          <a:bodyPr lIns="90360" rIns="90360" tIns="44280" bIns="44280">
            <a:normAutofit fontScale="80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The type of an attribute depends on which of the following properties/operations it possesses:</a:t>
            </a:r>
            <a:endParaRPr b="0" lang="en-US" sz="28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400" spc="-1" strike="noStrike">
                <a:solidFill>
                  <a:srgbClr val="000000"/>
                </a:solidFill>
                <a:latin typeface="Arial"/>
              </a:rPr>
              <a:t>Distinctness:  </a:t>
            </a:r>
            <a:r>
              <a:rPr b="0" lang="en-US" sz="2400" spc="-1" strike="noStrike">
                <a:solidFill>
                  <a:srgbClr val="000000"/>
                </a:solidFill>
                <a:latin typeface="Arial"/>
              </a:rPr>
              <a:t>	</a:t>
            </a:r>
            <a:r>
              <a:rPr b="0" lang="en-US" sz="24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Symbol"/>
              </a:rPr>
              <a:t></a:t>
            </a:r>
            <a:r>
              <a:rPr b="0" lang="en-US" sz="2400" spc="-1" strike="noStrike">
                <a:solidFill>
                  <a:srgbClr val="000000"/>
                </a:solidFill>
                <a:latin typeface="Arial"/>
              </a:rPr>
              <a:t>	</a:t>
            </a: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400" spc="-1" strike="noStrike">
                <a:solidFill>
                  <a:srgbClr val="000000"/>
                </a:solidFill>
                <a:latin typeface="Arial"/>
              </a:rPr>
              <a:t>Order:  </a:t>
            </a:r>
            <a:r>
              <a:rPr b="0" lang="en-US" sz="2400" spc="-1" strike="noStrike">
                <a:solidFill>
                  <a:srgbClr val="000000"/>
                </a:solidFill>
                <a:latin typeface="Arial"/>
              </a:rPr>
              <a:t>	</a:t>
            </a:r>
            <a:r>
              <a:rPr b="0" lang="en-US" sz="2400" spc="-1" strike="noStrike">
                <a:solidFill>
                  <a:srgbClr val="000000"/>
                </a:solidFill>
                <a:latin typeface="Arial"/>
              </a:rPr>
              <a:t>	</a:t>
            </a:r>
            <a:r>
              <a:rPr b="0" lang="en-US" sz="2400" spc="-1" strike="noStrike">
                <a:solidFill>
                  <a:srgbClr val="000000"/>
                </a:solidFill>
                <a:latin typeface="Arial"/>
              </a:rPr>
              <a:t>	</a:t>
            </a:r>
            <a:r>
              <a:rPr b="0" lang="en-US" sz="2800" spc="-1" strike="noStrike">
                <a:solidFill>
                  <a:srgbClr val="000000"/>
                </a:solidFill>
                <a:latin typeface="Arial"/>
              </a:rPr>
              <a:t>&lt;  &gt;</a:t>
            </a:r>
            <a:r>
              <a:rPr b="0" lang="en-US" sz="2400" spc="-1" strike="noStrike">
                <a:solidFill>
                  <a:srgbClr val="000000"/>
                </a:solidFill>
                <a:latin typeface="Arial"/>
              </a:rPr>
              <a:t>  </a:t>
            </a:r>
            <a:r>
              <a:rPr b="0" lang="en-US" sz="2400" spc="-1" strike="noStrike">
                <a:solidFill>
                  <a:srgbClr val="000000"/>
                </a:solidFill>
                <a:latin typeface="Arial"/>
              </a:rPr>
              <a:t>	</a:t>
            </a: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400" spc="-1" strike="noStrike">
                <a:solidFill>
                  <a:srgbClr val="000000"/>
                </a:solidFill>
                <a:latin typeface="Arial"/>
              </a:rPr>
              <a:t>Differences are</a:t>
            </a:r>
            <a:r>
              <a:rPr b="0" lang="en-US" sz="2400" spc="-1" strike="noStrike">
                <a:solidFill>
                  <a:srgbClr val="000000"/>
                </a:solidFill>
                <a:latin typeface="Arial"/>
              </a:rPr>
              <a:t>	</a:t>
            </a:r>
            <a:r>
              <a:rPr b="0" lang="en-US" sz="2400" spc="-1" strike="noStrike">
                <a:solidFill>
                  <a:srgbClr val="000000"/>
                </a:solidFill>
                <a:latin typeface="Arial"/>
              </a:rPr>
              <a:t>	</a:t>
            </a:r>
            <a:r>
              <a:rPr b="0" lang="en-US" sz="2800" spc="-1" strike="noStrike">
                <a:solidFill>
                  <a:srgbClr val="000000"/>
                </a:solidFill>
                <a:latin typeface="Arial"/>
              </a:rPr>
              <a:t>+  -</a:t>
            </a:r>
            <a:r>
              <a:rPr b="0" lang="en-US" sz="2400" spc="-1" strike="noStrike">
                <a:solidFill>
                  <a:srgbClr val="000000"/>
                </a:solidFill>
                <a:latin typeface="Arial"/>
              </a:rPr>
              <a:t> </a:t>
            </a:r>
            <a:br/>
            <a:r>
              <a:rPr b="0" lang="en-US" sz="2400" spc="-1" strike="noStrike">
                <a:solidFill>
                  <a:srgbClr val="000000"/>
                </a:solidFill>
                <a:latin typeface="Arial"/>
              </a:rPr>
              <a:t>meaningful : </a:t>
            </a:r>
            <a:r>
              <a:rPr b="0" lang="en-US" sz="2400" spc="-1" strike="noStrike">
                <a:solidFill>
                  <a:srgbClr val="000000"/>
                </a:solidFill>
                <a:latin typeface="Arial"/>
              </a:rPr>
              <a:t>	</a:t>
            </a:r>
            <a:r>
              <a:rPr b="0" lang="en-US" sz="2400" spc="-1" strike="noStrike">
                <a:solidFill>
                  <a:srgbClr val="000000"/>
                </a:solidFill>
                <a:latin typeface="Arial"/>
              </a:rPr>
              <a:t>	</a:t>
            </a:r>
            <a:endParaRPr b="0" lang="en-US" sz="2400" spc="-1" strike="noStrike">
              <a:solidFill>
                <a:srgbClr val="000000"/>
              </a:solidFill>
              <a:latin typeface="Arial"/>
            </a:endParaRPr>
          </a:p>
          <a:p>
            <a:pPr lvl="1" marL="800280" indent="-342720">
              <a:lnSpc>
                <a:spcPct val="100000"/>
              </a:lnSpc>
              <a:spcBef>
                <a:spcPts val="281"/>
              </a:spcBef>
              <a:spcAft>
                <a:spcPts val="400"/>
              </a:spcAft>
              <a:buClr>
                <a:srgbClr val="0c7b9c"/>
              </a:buClr>
              <a:buFont typeface="Arial"/>
              <a:buChar char="–"/>
            </a:pPr>
            <a:r>
              <a:rPr b="0" lang="en-US" sz="2400" spc="-1" strike="noStrike">
                <a:solidFill>
                  <a:srgbClr val="000000"/>
                </a:solidFill>
                <a:latin typeface="Arial"/>
              </a:rPr>
              <a:t>Ratios are  </a:t>
            </a:r>
            <a:r>
              <a:rPr b="0" lang="en-US" sz="2400" spc="-1" strike="noStrike">
                <a:solidFill>
                  <a:srgbClr val="000000"/>
                </a:solidFill>
                <a:latin typeface="Arial"/>
              </a:rPr>
              <a:t>	</a:t>
            </a:r>
            <a:r>
              <a:rPr b="0" lang="en-US" sz="2400" spc="-1" strike="noStrike">
                <a:solidFill>
                  <a:srgbClr val="000000"/>
                </a:solidFill>
                <a:latin typeface="Arial"/>
              </a:rPr>
              <a:t>	</a:t>
            </a:r>
            <a:r>
              <a:rPr b="0" lang="en-US" sz="2400" spc="-1" strike="noStrike">
                <a:solidFill>
                  <a:srgbClr val="000000"/>
                </a:solidFill>
                <a:latin typeface="Arial"/>
              </a:rPr>
              <a:t> </a:t>
            </a:r>
            <a:r>
              <a:rPr b="0" lang="en-US" sz="2800" spc="-1" strike="noStrike">
                <a:solidFill>
                  <a:srgbClr val="000000"/>
                </a:solidFill>
                <a:latin typeface="Arial"/>
              </a:rPr>
              <a:t>*  /</a:t>
            </a:r>
            <a:br/>
            <a:r>
              <a:rPr b="0" lang="en-US" sz="2400" spc="-1" strike="noStrike">
                <a:solidFill>
                  <a:srgbClr val="000000"/>
                </a:solidFill>
                <a:latin typeface="Arial"/>
              </a:rPr>
              <a:t>meaningful</a:t>
            </a:r>
            <a:endParaRPr b="0" lang="en-US" sz="2400" spc="-1" strike="noStrike">
              <a:solidFill>
                <a:srgbClr val="000000"/>
              </a:solidFill>
              <a:latin typeface="Arial"/>
            </a:endParaRPr>
          </a:p>
          <a:p>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Nominal attribute: distinctness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Ordinal attribute: distinctness &amp; order</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Interval attribute: distinctness, order &amp; meaningful differences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Ratio attribute: all 4 properties/operations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Rectangle 1026"/>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Sample Size</a:t>
            </a:r>
            <a:endParaRPr b="0" lang="en-US" sz="3200" spc="-1" strike="noStrike">
              <a:solidFill>
                <a:srgbClr val="000000"/>
              </a:solidFill>
              <a:latin typeface="Arial"/>
            </a:endParaRPr>
          </a:p>
        </p:txBody>
      </p:sp>
      <p:sp>
        <p:nvSpPr>
          <p:cNvPr id="411" name="Rectangle 1027"/>
          <p:cNvSpPr txBox="1"/>
          <p:nvPr/>
        </p:nvSpPr>
        <p:spPr>
          <a:xfrm>
            <a:off x="146160" y="990720"/>
            <a:ext cx="8394480" cy="5028840"/>
          </a:xfrm>
          <a:prstGeom prst="rect">
            <a:avLst/>
          </a:prstGeom>
          <a:noFill/>
          <a:ln w="0">
            <a:noFill/>
          </a:ln>
        </p:spPr>
        <p:txBody>
          <a:bodyPr lIns="90360" rIns="90360" tIns="44280" bIns="44280">
            <a:noAutofit/>
          </a:bodyPr>
          <a:p>
            <a:pPr marL="285840" indent="-285480" algn="just">
              <a:lnSpc>
                <a:spcPct val="95000"/>
              </a:lnSpc>
              <a:spcBef>
                <a:spcPts val="561"/>
              </a:spcBef>
              <a:spcAft>
                <a:spcPts val="400"/>
              </a:spcAft>
              <a:buClr>
                <a:srgbClr val="0c7b9c"/>
              </a:buClr>
              <a:buSzPct val="75000"/>
              <a:buFont typeface="Monotype Sorts" charset="2"/>
              <a:buChar char=""/>
              <a:tabLst>
                <a:tab algn="l" pos="1198440"/>
              </a:tabLst>
            </a:pPr>
            <a:r>
              <a:rPr b="1" lang="en-US" sz="2800" spc="-1" strike="noStrike">
                <a:solidFill>
                  <a:srgbClr val="000000"/>
                </a:solidFill>
                <a:latin typeface="Times New Roman"/>
              </a:rPr>
              <a:t>What sample size is necessary to get at least one object from each of 10 equal-sized groups.</a:t>
            </a:r>
            <a:endParaRPr b="0" lang="en-US" sz="2800" spc="-1" strike="noStrike">
              <a:solidFill>
                <a:srgbClr val="000000"/>
              </a:solidFill>
              <a:latin typeface="Arial"/>
            </a:endParaRPr>
          </a:p>
        </p:txBody>
      </p:sp>
      <p:pic>
        <p:nvPicPr>
          <p:cNvPr id="412" name="Picture 1029" descr=""/>
          <p:cNvPicPr/>
          <p:nvPr/>
        </p:nvPicPr>
        <p:blipFill>
          <a:blip r:embed="rId1"/>
          <a:stretch/>
        </p:blipFill>
        <p:spPr>
          <a:xfrm>
            <a:off x="1676520" y="1905120"/>
            <a:ext cx="5785920" cy="4339800"/>
          </a:xfrm>
          <a:prstGeom prst="rect">
            <a:avLst/>
          </a:prstGeom>
          <a:ln w="0">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nodeType="clickEffect" fill="hold">
                      <p:stCondLst>
                        <p:cond delay="indefinite"/>
                      </p:stCondLst>
                      <p:childTnLst>
                        <p:par>
                          <p:cTn id="10" nodeType="withEffect" fill="hold">
                            <p:stCondLst>
                              <p:cond delay="0"/>
                            </p:stCondLst>
                            <p:childTnLst>
                              <p:par>
                                <p:cTn id="11" nodeType="clickEffect" fill="hold" presetClass="entr" presetID="1">
                                  <p:stCondLst>
                                    <p:cond delay="0"/>
                                  </p:stCondLst>
                                  <p:childTnLst>
                                    <p:set>
                                      <p:cBhvr>
                                        <p:cTn id="12"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Discretization</a:t>
            </a:r>
            <a:endParaRPr b="0" lang="en-US" sz="3200" spc="-1" strike="noStrike">
              <a:solidFill>
                <a:srgbClr val="000000"/>
              </a:solidFill>
              <a:latin typeface="Arial"/>
            </a:endParaRPr>
          </a:p>
        </p:txBody>
      </p:sp>
      <p:sp>
        <p:nvSpPr>
          <p:cNvPr id="414"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cc6600"/>
                </a:solidFill>
                <a:latin typeface="Arial"/>
              </a:rPr>
              <a:t>Discretization</a:t>
            </a:r>
            <a:r>
              <a:rPr b="0" lang="en-US" sz="2800" spc="-1" strike="noStrike">
                <a:solidFill>
                  <a:srgbClr val="000000"/>
                </a:solidFill>
                <a:latin typeface="Arial"/>
              </a:rPr>
              <a:t> is the process of converting a continuous attribute into an ordinal attribute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A potentially infinite number of values are mapped into  a small number of categories</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Discretization is  used in both unsupervised and supervised settings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5" name="Picture 3" descr=""/>
          <p:cNvPicPr/>
          <p:nvPr/>
        </p:nvPicPr>
        <p:blipFill>
          <a:blip r:embed="rId1"/>
          <a:stretch/>
        </p:blipFill>
        <p:spPr>
          <a:xfrm>
            <a:off x="0" y="1141560"/>
            <a:ext cx="9143640" cy="4385880"/>
          </a:xfrm>
          <a:prstGeom prst="rect">
            <a:avLst/>
          </a:prstGeom>
          <a:ln w="0">
            <a:noFill/>
          </a:ln>
        </p:spPr>
      </p:pic>
      <p:sp>
        <p:nvSpPr>
          <p:cNvPr id="416" name="Rectangle 2"/>
          <p:cNvSpPr txBox="1"/>
          <p:nvPr/>
        </p:nvSpPr>
        <p:spPr>
          <a:xfrm>
            <a:off x="304920" y="0"/>
            <a:ext cx="868644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Unsupervised Discretization</a:t>
            </a:r>
            <a:endParaRPr b="0" lang="en-US" sz="3200" spc="-1" strike="noStrike">
              <a:solidFill>
                <a:srgbClr val="000000"/>
              </a:solidFill>
              <a:latin typeface="Arial"/>
            </a:endParaRPr>
          </a:p>
        </p:txBody>
      </p:sp>
      <p:sp>
        <p:nvSpPr>
          <p:cNvPr id="417" name="Text Box 6"/>
          <p:cNvSpPr/>
          <p:nvPr/>
        </p:nvSpPr>
        <p:spPr>
          <a:xfrm>
            <a:off x="228600" y="5470560"/>
            <a:ext cx="8610120" cy="70020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Data consists of four groups of points and two outliers. Data is one-dimensional, but a random y component is added to reduce overlap.</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Rectangle 2"/>
          <p:cNvSpPr txBox="1"/>
          <p:nvPr/>
        </p:nvSpPr>
        <p:spPr>
          <a:xfrm>
            <a:off x="228600" y="0"/>
            <a:ext cx="876276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Unsupervised Discretization</a:t>
            </a:r>
            <a:endParaRPr b="0" lang="en-US" sz="3200" spc="-1" strike="noStrike">
              <a:solidFill>
                <a:srgbClr val="000000"/>
              </a:solidFill>
              <a:latin typeface="Arial"/>
            </a:endParaRPr>
          </a:p>
        </p:txBody>
      </p:sp>
      <p:pic>
        <p:nvPicPr>
          <p:cNvPr id="419" name="Picture 5" descr=""/>
          <p:cNvPicPr/>
          <p:nvPr/>
        </p:nvPicPr>
        <p:blipFill>
          <a:blip r:embed="rId1"/>
          <a:stretch/>
        </p:blipFill>
        <p:spPr>
          <a:xfrm>
            <a:off x="0" y="1143000"/>
            <a:ext cx="9131040" cy="4387320"/>
          </a:xfrm>
          <a:prstGeom prst="rect">
            <a:avLst/>
          </a:prstGeom>
          <a:ln w="0">
            <a:noFill/>
          </a:ln>
        </p:spPr>
      </p:pic>
      <p:sp>
        <p:nvSpPr>
          <p:cNvPr id="420" name="Text Box 9"/>
          <p:cNvSpPr/>
          <p:nvPr/>
        </p:nvSpPr>
        <p:spPr>
          <a:xfrm>
            <a:off x="609480" y="5638680"/>
            <a:ext cx="8152920" cy="4561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cc6600"/>
                </a:solidFill>
                <a:latin typeface="Arial"/>
              </a:rPr>
              <a:t>Equal interval width</a:t>
            </a:r>
            <a:r>
              <a:rPr b="1" lang="en-US" sz="2400" spc="-1" strike="noStrike">
                <a:solidFill>
                  <a:srgbClr val="000000"/>
                </a:solidFill>
                <a:latin typeface="Arial"/>
              </a:rPr>
              <a:t> approach used to obtain 4 values.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Rectangle 2"/>
          <p:cNvSpPr txBox="1"/>
          <p:nvPr/>
        </p:nvSpPr>
        <p:spPr>
          <a:xfrm>
            <a:off x="228600" y="0"/>
            <a:ext cx="876276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Unsupervised Discretization</a:t>
            </a:r>
            <a:endParaRPr b="0" lang="en-US" sz="3200" spc="-1" strike="noStrike">
              <a:solidFill>
                <a:srgbClr val="000000"/>
              </a:solidFill>
              <a:latin typeface="Arial"/>
            </a:endParaRPr>
          </a:p>
        </p:txBody>
      </p:sp>
      <p:sp>
        <p:nvSpPr>
          <p:cNvPr id="422" name="Text Box 8"/>
          <p:cNvSpPr/>
          <p:nvPr/>
        </p:nvSpPr>
        <p:spPr>
          <a:xfrm>
            <a:off x="611280" y="5638680"/>
            <a:ext cx="7695720" cy="4561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cc6600"/>
                </a:solidFill>
                <a:latin typeface="Arial"/>
              </a:rPr>
              <a:t>Equal frequency</a:t>
            </a:r>
            <a:r>
              <a:rPr b="1" lang="en-US" sz="2400" spc="-1" strike="noStrike">
                <a:solidFill>
                  <a:srgbClr val="000000"/>
                </a:solidFill>
                <a:latin typeface="Arial"/>
              </a:rPr>
              <a:t> approach used to obtain 4 values.</a:t>
            </a:r>
            <a:endParaRPr b="0" lang="tr-TR" sz="2400" spc="-1" strike="noStrike">
              <a:latin typeface="Arial"/>
            </a:endParaRPr>
          </a:p>
        </p:txBody>
      </p:sp>
      <p:pic>
        <p:nvPicPr>
          <p:cNvPr id="423" name="Picture 11" descr=""/>
          <p:cNvPicPr/>
          <p:nvPr/>
        </p:nvPicPr>
        <p:blipFill>
          <a:blip r:embed="rId1"/>
          <a:stretch/>
        </p:blipFill>
        <p:spPr>
          <a:xfrm>
            <a:off x="57240" y="1176480"/>
            <a:ext cx="9086400" cy="43858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Rectangle 2"/>
          <p:cNvSpPr txBox="1"/>
          <p:nvPr/>
        </p:nvSpPr>
        <p:spPr>
          <a:xfrm>
            <a:off x="228600" y="0"/>
            <a:ext cx="876276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Unsupervised Discretization</a:t>
            </a:r>
            <a:endParaRPr b="0" lang="en-US" sz="3200" spc="-1" strike="noStrike">
              <a:solidFill>
                <a:srgbClr val="000000"/>
              </a:solidFill>
              <a:latin typeface="Arial"/>
            </a:endParaRPr>
          </a:p>
        </p:txBody>
      </p:sp>
      <p:sp>
        <p:nvSpPr>
          <p:cNvPr id="425" name="Text Box 9"/>
          <p:cNvSpPr/>
          <p:nvPr/>
        </p:nvSpPr>
        <p:spPr>
          <a:xfrm>
            <a:off x="611280" y="5638680"/>
            <a:ext cx="8152920" cy="4561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99"/>
              </a:spcBef>
            </a:pPr>
            <a:r>
              <a:rPr b="1" lang="en-US" sz="2400" spc="-1" strike="noStrike">
                <a:solidFill>
                  <a:srgbClr val="cc6600"/>
                </a:solidFill>
                <a:latin typeface="Arial"/>
              </a:rPr>
              <a:t>K-means</a:t>
            </a:r>
            <a:r>
              <a:rPr b="1" lang="en-US" sz="2400" spc="-1" strike="noStrike">
                <a:solidFill>
                  <a:srgbClr val="000000"/>
                </a:solidFill>
                <a:latin typeface="Arial"/>
              </a:rPr>
              <a:t> approach to obtain 4 values.</a:t>
            </a:r>
            <a:endParaRPr b="0" lang="tr-TR" sz="2400" spc="-1" strike="noStrike">
              <a:latin typeface="Arial"/>
            </a:endParaRPr>
          </a:p>
        </p:txBody>
      </p:sp>
      <p:pic>
        <p:nvPicPr>
          <p:cNvPr id="426" name="Picture 10" descr=""/>
          <p:cNvPicPr/>
          <p:nvPr/>
        </p:nvPicPr>
        <p:blipFill>
          <a:blip r:embed="rId1"/>
          <a:stretch/>
        </p:blipFill>
        <p:spPr>
          <a:xfrm>
            <a:off x="0" y="1141560"/>
            <a:ext cx="9143640" cy="438732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Discretization in Supervised Settings</a:t>
            </a:r>
            <a:endParaRPr b="0" lang="en-US" sz="3200" spc="-1" strike="noStrike">
              <a:solidFill>
                <a:srgbClr val="000000"/>
              </a:solidFill>
              <a:latin typeface="Arial"/>
            </a:endParaRPr>
          </a:p>
        </p:txBody>
      </p:sp>
      <p:sp>
        <p:nvSpPr>
          <p:cNvPr id="428" name="Rectangle 3"/>
          <p:cNvSpPr txBox="1"/>
          <p:nvPr/>
        </p:nvSpPr>
        <p:spPr>
          <a:xfrm>
            <a:off x="411120" y="1143000"/>
            <a:ext cx="8318160" cy="1371240"/>
          </a:xfrm>
          <a:prstGeom prst="rect">
            <a:avLst/>
          </a:prstGeom>
          <a:noFill/>
          <a:ln w="0">
            <a:noFill/>
          </a:ln>
        </p:spPr>
        <p:txBody>
          <a:bodyPr lIns="90360" rIns="90360" tIns="44280" bIns="44280">
            <a:noAutofit/>
          </a:bodyPr>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Many classification algorithms work best if both the independent and dependent variables have only a few values</a:t>
            </a:r>
            <a:endParaRPr b="0" lang="en-US" sz="2000" spc="-1" strike="noStrike">
              <a:solidFill>
                <a:srgbClr val="000000"/>
              </a:solidFill>
              <a:latin typeface="Arial"/>
            </a:endParaRPr>
          </a:p>
          <a:p>
            <a:pPr lvl="1" marL="800280" indent="-342720">
              <a:lnSpc>
                <a:spcPct val="100000"/>
              </a:lnSpc>
              <a:spcBef>
                <a:spcPts val="201"/>
              </a:spcBef>
              <a:spcAft>
                <a:spcPts val="400"/>
              </a:spcAft>
              <a:buClr>
                <a:srgbClr val="0c7b9c"/>
              </a:buClr>
              <a:buFont typeface="Arial"/>
              <a:buChar char="–"/>
            </a:pPr>
            <a:r>
              <a:rPr b="0" lang="en-US" sz="2000" spc="-1" strike="noStrike">
                <a:solidFill>
                  <a:srgbClr val="000000"/>
                </a:solidFill>
                <a:latin typeface="Arial"/>
              </a:rPr>
              <a:t>We give an illustration of the usefulness of discretization using the following example.</a:t>
            </a:r>
            <a:endParaRPr b="0" lang="en-US" sz="2000" spc="-1" strike="noStrike">
              <a:solidFill>
                <a:srgbClr val="000000"/>
              </a:solidFill>
              <a:latin typeface="Arial"/>
            </a:endParaRPr>
          </a:p>
        </p:txBody>
      </p:sp>
      <p:pic>
        <p:nvPicPr>
          <p:cNvPr id="429" name="Picture 1" descr=""/>
          <p:cNvPicPr/>
          <p:nvPr/>
        </p:nvPicPr>
        <p:blipFill>
          <a:blip r:embed="rId1"/>
          <a:stretch/>
        </p:blipFill>
        <p:spPr>
          <a:xfrm>
            <a:off x="1295280" y="2599200"/>
            <a:ext cx="6400440" cy="348768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Binarization</a:t>
            </a:r>
            <a:endParaRPr b="0" lang="en-US" sz="3200" spc="-1" strike="noStrike">
              <a:solidFill>
                <a:srgbClr val="000000"/>
              </a:solidFill>
              <a:latin typeface="Arial"/>
            </a:endParaRPr>
          </a:p>
        </p:txBody>
      </p:sp>
      <p:sp>
        <p:nvSpPr>
          <p:cNvPr id="431" name="Rectangle 3"/>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Binarization maps a continuous or categorical attribute into one or more binary variables</a:t>
            </a:r>
            <a:endParaRPr b="0" lang="en-US" sz="2800" spc="-1" strike="noStrike">
              <a:solidFill>
                <a:srgbClr val="000000"/>
              </a:solidFill>
              <a:latin typeface="Arial"/>
            </a:endParaRPr>
          </a:p>
          <a:p>
            <a:pPr>
              <a:lnSpc>
                <a:spcPct val="90000"/>
              </a:lnSpc>
              <a:spcBef>
                <a:spcPts val="281"/>
              </a:spcBef>
              <a:spcAft>
                <a:spcPts val="400"/>
              </a:spcAft>
              <a:tabLst>
                <a:tab algn="l" pos="0"/>
              </a:tabLst>
            </a:pPr>
            <a:endParaRPr b="0" lang="en-US" sz="2800" spc="-1" strike="noStrike">
              <a:solidFill>
                <a:srgbClr val="000000"/>
              </a:solidFill>
              <a:latin typeface="Arial"/>
            </a:endParaRPr>
          </a:p>
        </p:txBody>
      </p:sp>
      <p:pic>
        <p:nvPicPr>
          <p:cNvPr id="432" name="Picture 2" descr=""/>
          <p:cNvPicPr/>
          <p:nvPr/>
        </p:nvPicPr>
        <p:blipFill>
          <a:blip r:embed="rId1"/>
          <a:stretch/>
        </p:blipFill>
        <p:spPr>
          <a:xfrm>
            <a:off x="380880" y="2743200"/>
            <a:ext cx="8229240" cy="25304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Attribute Transformation</a:t>
            </a:r>
            <a:endParaRPr b="0" lang="en-US" sz="3200" spc="-1" strike="noStrike">
              <a:solidFill>
                <a:srgbClr val="000000"/>
              </a:solidFill>
              <a:latin typeface="Arial"/>
            </a:endParaRPr>
          </a:p>
        </p:txBody>
      </p:sp>
      <p:sp>
        <p:nvSpPr>
          <p:cNvPr id="434" name="Rectangle 3"/>
          <p:cNvSpPr txBox="1"/>
          <p:nvPr/>
        </p:nvSpPr>
        <p:spPr>
          <a:xfrm>
            <a:off x="411120" y="1066680"/>
            <a:ext cx="8318160" cy="5181120"/>
          </a:xfrm>
          <a:prstGeom prst="rect">
            <a:avLst/>
          </a:prstGeom>
          <a:noFill/>
          <a:ln w="0">
            <a:noFill/>
          </a:ln>
        </p:spPr>
        <p:txBody>
          <a:bodyPr lIns="90360" rIns="90360" tIns="44280" bIns="44280">
            <a:normAutofit fontScale="97000"/>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An </a:t>
            </a:r>
            <a:r>
              <a:rPr b="0" lang="en-US" sz="2800" spc="-1" strike="noStrike">
                <a:solidFill>
                  <a:srgbClr val="cc6600"/>
                </a:solidFill>
                <a:latin typeface="Arial"/>
              </a:rPr>
              <a:t>attribute transform</a:t>
            </a:r>
            <a:r>
              <a:rPr b="0" lang="en-US" sz="2800" spc="-1" strike="noStrike">
                <a:solidFill>
                  <a:srgbClr val="000000"/>
                </a:solidFill>
                <a:latin typeface="Arial"/>
              </a:rPr>
              <a:t> is a function that maps the entire set of values of a given attribute to a new set of replacement values such that each old value can be identified with one of the new values</a:t>
            </a:r>
            <a:endParaRPr b="0" lang="en-US" sz="2800" spc="-1" strike="noStrike">
              <a:solidFill>
                <a:srgbClr val="000000"/>
              </a:solidFill>
              <a:latin typeface="Arial"/>
            </a:endParaRPr>
          </a:p>
          <a:p>
            <a:pPr lvl="1" marL="800280" indent="-342720">
              <a:lnSpc>
                <a:spcPct val="100000"/>
              </a:lnSpc>
              <a:spcBef>
                <a:spcPts val="261"/>
              </a:spcBef>
              <a:spcAft>
                <a:spcPts val="400"/>
              </a:spcAft>
              <a:buClr>
                <a:srgbClr val="0c7b9c"/>
              </a:buClr>
              <a:buFont typeface="Arial"/>
              <a:buChar char="–"/>
            </a:pPr>
            <a:r>
              <a:rPr b="0" lang="en-US" sz="2600" spc="-1" strike="noStrike">
                <a:solidFill>
                  <a:srgbClr val="000000"/>
                </a:solidFill>
                <a:latin typeface="Arial"/>
              </a:rPr>
              <a:t>Simple functions: x</a:t>
            </a:r>
            <a:r>
              <a:rPr b="0" lang="en-US" sz="2600" spc="-1" strike="noStrike" baseline="30000">
                <a:solidFill>
                  <a:srgbClr val="000000"/>
                </a:solidFill>
                <a:latin typeface="Arial"/>
              </a:rPr>
              <a:t>k</a:t>
            </a:r>
            <a:r>
              <a:rPr b="0" lang="en-US" sz="2600" spc="-1" strike="noStrike">
                <a:solidFill>
                  <a:srgbClr val="000000"/>
                </a:solidFill>
                <a:latin typeface="Arial"/>
              </a:rPr>
              <a:t>, log(x), e</a:t>
            </a:r>
            <a:r>
              <a:rPr b="0" lang="en-US" sz="2600" spc="-1" strike="noStrike" baseline="30000">
                <a:solidFill>
                  <a:srgbClr val="000000"/>
                </a:solidFill>
                <a:latin typeface="Arial"/>
              </a:rPr>
              <a:t>x</a:t>
            </a:r>
            <a:r>
              <a:rPr b="0" lang="en-US" sz="2600" spc="-1" strike="noStrike">
                <a:solidFill>
                  <a:srgbClr val="000000"/>
                </a:solidFill>
                <a:latin typeface="Arial"/>
              </a:rPr>
              <a:t>, |x|</a:t>
            </a:r>
            <a:endParaRPr b="0" lang="en-US" sz="2600" spc="-1" strike="noStrike">
              <a:solidFill>
                <a:srgbClr val="000000"/>
              </a:solidFill>
              <a:latin typeface="Arial"/>
            </a:endParaRPr>
          </a:p>
          <a:p>
            <a:pPr lvl="1" marL="800280" indent="-342720">
              <a:lnSpc>
                <a:spcPct val="100000"/>
              </a:lnSpc>
              <a:spcBef>
                <a:spcPts val="261"/>
              </a:spcBef>
              <a:spcAft>
                <a:spcPts val="400"/>
              </a:spcAft>
              <a:buClr>
                <a:srgbClr val="0c7b9c"/>
              </a:buClr>
              <a:buFont typeface="Arial"/>
              <a:buChar char="–"/>
            </a:pPr>
            <a:r>
              <a:rPr b="0" lang="en-US" sz="2600" spc="-1" strike="noStrike">
                <a:solidFill>
                  <a:srgbClr val="cc6600"/>
                </a:solidFill>
                <a:latin typeface="Arial"/>
              </a:rPr>
              <a:t>Normalization</a:t>
            </a:r>
            <a:endParaRPr b="0" lang="en-US" sz="2600" spc="-1" strike="noStrike">
              <a:solidFill>
                <a:srgbClr val="000000"/>
              </a:solidFill>
              <a:latin typeface="Arial"/>
            </a:endParaRPr>
          </a:p>
          <a:p>
            <a:pPr lvl="2" marL="1257480" indent="-279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Refers to various techniques to adjust to differences among attributes in terms of frequency of occurrence, mean, variance, range</a:t>
            </a:r>
            <a:endParaRPr b="0" lang="en-US" sz="2400" spc="-1" strike="noStrike">
              <a:solidFill>
                <a:srgbClr val="000000"/>
              </a:solidFill>
              <a:latin typeface="Times New Roman"/>
            </a:endParaRPr>
          </a:p>
          <a:p>
            <a:pPr lvl="2" marL="1257480" indent="-27900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Take out unwanted, common signal, e.g., seasonality  </a:t>
            </a:r>
            <a:endParaRPr b="0" lang="en-US" sz="2400" spc="-1" strike="noStrike">
              <a:solidFill>
                <a:srgbClr val="000000"/>
              </a:solidFill>
              <a:latin typeface="Times New Roman"/>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In statistics, </a:t>
            </a:r>
            <a:r>
              <a:rPr b="0" lang="en-US" sz="2400" spc="-1" strike="noStrike">
                <a:solidFill>
                  <a:srgbClr val="cc6600"/>
                </a:solidFill>
                <a:latin typeface="Arial"/>
              </a:rPr>
              <a:t>standardization</a:t>
            </a:r>
            <a:r>
              <a:rPr b="0" lang="en-US" sz="2400" spc="-1" strike="noStrike">
                <a:solidFill>
                  <a:srgbClr val="000000"/>
                </a:solidFill>
                <a:latin typeface="Arial"/>
              </a:rPr>
              <a:t> refers to subtracting off the means and dividing by the standard deviation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 Box 2"/>
          <p:cNvSpPr/>
          <p:nvPr/>
        </p:nvSpPr>
        <p:spPr>
          <a:xfrm>
            <a:off x="304920" y="152280"/>
            <a:ext cx="861012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1400"/>
              </a:spcBef>
            </a:pPr>
            <a:r>
              <a:rPr b="1" lang="en-US" sz="2800" spc="-1" strike="noStrike">
                <a:solidFill>
                  <a:srgbClr val="000000"/>
                </a:solidFill>
                <a:latin typeface="Tahoma"/>
              </a:rPr>
              <a:t>Example: Sample Time Series of Plant Growth</a:t>
            </a:r>
            <a:endParaRPr b="0" lang="tr-TR" sz="2800" spc="-1" strike="noStrike">
              <a:latin typeface="Arial"/>
            </a:endParaRPr>
          </a:p>
        </p:txBody>
      </p:sp>
      <p:sp>
        <p:nvSpPr>
          <p:cNvPr id="436" name="Text Box 54"/>
          <p:cNvSpPr/>
          <p:nvPr/>
        </p:nvSpPr>
        <p:spPr>
          <a:xfrm>
            <a:off x="3200400" y="4572000"/>
            <a:ext cx="266652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601"/>
              </a:spcBef>
            </a:pPr>
            <a:r>
              <a:rPr b="0" lang="en-US" sz="1200" spc="-1" strike="noStrike">
                <a:solidFill>
                  <a:srgbClr val="000000"/>
                </a:solidFill>
                <a:latin typeface="Times New Roman"/>
              </a:rPr>
              <a:t>Correlations between time series</a:t>
            </a:r>
            <a:endParaRPr b="0" lang="tr-TR" sz="1200" spc="-1" strike="noStrike">
              <a:latin typeface="Arial"/>
            </a:endParaRPr>
          </a:p>
        </p:txBody>
      </p:sp>
      <p:grpSp>
        <p:nvGrpSpPr>
          <p:cNvPr id="437" name="Group 55"/>
          <p:cNvGrpSpPr/>
          <p:nvPr/>
        </p:nvGrpSpPr>
        <p:grpSpPr>
          <a:xfrm>
            <a:off x="0" y="990720"/>
            <a:ext cx="7011720" cy="3654000"/>
            <a:chOff x="0" y="990720"/>
            <a:chExt cx="7011720" cy="3654000"/>
          </a:xfrm>
        </p:grpSpPr>
        <p:pic>
          <p:nvPicPr>
            <p:cNvPr id="438" name="Picture 56" descr="npp_series"/>
            <p:cNvPicPr/>
            <p:nvPr/>
          </p:nvPicPr>
          <p:blipFill>
            <a:blip r:embed="rId1"/>
            <a:srcRect l="0" t="12733" r="0" b="23559"/>
            <a:stretch/>
          </p:blipFill>
          <p:spPr>
            <a:xfrm>
              <a:off x="0" y="1295280"/>
              <a:ext cx="7011720" cy="3349440"/>
            </a:xfrm>
            <a:prstGeom prst="rect">
              <a:avLst/>
            </a:prstGeom>
            <a:ln w="0">
              <a:noFill/>
            </a:ln>
          </p:spPr>
        </p:pic>
        <p:sp>
          <p:nvSpPr>
            <p:cNvPr id="439" name="Text Box 57"/>
            <p:cNvSpPr/>
            <p:nvPr/>
          </p:nvSpPr>
          <p:spPr>
            <a:xfrm>
              <a:off x="3124080" y="990720"/>
              <a:ext cx="142524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Times New Roman"/>
                </a:rPr>
                <a:t>Minneapolis</a:t>
              </a:r>
              <a:endParaRPr b="0" lang="tr-TR" sz="1400" spc="-1" strike="noStrike">
                <a:latin typeface="Arial"/>
              </a:endParaRPr>
            </a:p>
          </p:txBody>
        </p:sp>
      </p:grpSp>
      <p:sp>
        <p:nvSpPr>
          <p:cNvPr id="440" name="Rectangle 266"/>
          <p:cNvSpPr/>
          <p:nvPr/>
        </p:nvSpPr>
        <p:spPr>
          <a:xfrm>
            <a:off x="914400" y="4648320"/>
            <a:ext cx="5486040" cy="380520"/>
          </a:xfrm>
          <a:prstGeom prst="rect">
            <a:avLst/>
          </a:prstGeom>
          <a:solidFill>
            <a:schemeClr val="bg1"/>
          </a:solidFill>
          <a:ln w="0">
            <a:noFill/>
          </a:ln>
        </p:spPr>
        <p:style>
          <a:lnRef idx="0"/>
          <a:fillRef idx="0"/>
          <a:effectRef idx="0"/>
          <a:fontRef idx="minor"/>
        </p:style>
        <p:txBody>
          <a:bodyPr wrap="none" lIns="90000" rIns="90000" tIns="45000" bIns="45000" anchor="ctr">
            <a:noAutofit/>
          </a:bodyPr>
          <a:p>
            <a:pPr algn="ctr">
              <a:lnSpc>
                <a:spcPct val="100000"/>
              </a:lnSpc>
            </a:pPr>
            <a:r>
              <a:rPr b="1" lang="en-US" sz="2000" spc="-1" strike="noStrike">
                <a:solidFill>
                  <a:srgbClr val="000000"/>
                </a:solidFill>
                <a:latin typeface="Arial"/>
              </a:rPr>
              <a:t>Correlations between time series</a:t>
            </a:r>
            <a:endParaRPr b="0" lang="tr-TR" sz="2000" spc="-1" strike="noStrike">
              <a:latin typeface="Arial"/>
            </a:endParaRPr>
          </a:p>
        </p:txBody>
      </p:sp>
      <p:sp>
        <p:nvSpPr>
          <p:cNvPr id="441" name="Text Box 267"/>
          <p:cNvSpPr/>
          <p:nvPr/>
        </p:nvSpPr>
        <p:spPr>
          <a:xfrm>
            <a:off x="6553080" y="1371600"/>
            <a:ext cx="2437920" cy="19198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Net Primary Production (NPP) is a measure of plant growth used by ecosystem scientists.</a:t>
            </a:r>
            <a:endParaRPr b="0" lang="tr-TR" sz="2000" spc="-1" strike="noStrike">
              <a:latin typeface="Arial"/>
            </a:endParaRPr>
          </a:p>
        </p:txBody>
      </p:sp>
      <p:pic>
        <p:nvPicPr>
          <p:cNvPr id="442" name="" descr=""/>
          <p:cNvPicPr/>
          <p:nvPr/>
        </p:nvPicPr>
        <p:blipFill>
          <a:blip r:embed="rId2"/>
          <a:stretch/>
        </p:blipFill>
        <p:spPr>
          <a:xfrm>
            <a:off x="1066680" y="5118120"/>
            <a:ext cx="5613480" cy="1282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Difference Between Ratio and Interval </a:t>
            </a:r>
            <a:endParaRPr b="0" lang="en-US" sz="3200" spc="-1" strike="noStrike">
              <a:solidFill>
                <a:srgbClr val="000000"/>
              </a:solidFill>
              <a:latin typeface="Arial"/>
            </a:endParaRPr>
          </a:p>
        </p:txBody>
      </p:sp>
      <p:sp>
        <p:nvSpPr>
          <p:cNvPr id="207" name="Rectangle 3"/>
          <p:cNvSpPr txBox="1"/>
          <p:nvPr/>
        </p:nvSpPr>
        <p:spPr>
          <a:xfrm>
            <a:off x="411120" y="106668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Is it physically meaningful to say that a temperature of 10 </a:t>
            </a:r>
            <a:r>
              <a:rPr b="0" lang="en-US" sz="2800" spc="-1" strike="noStrike">
                <a:solidFill>
                  <a:srgbClr val="000000"/>
                </a:solidFill>
                <a:latin typeface="Sylfaen"/>
              </a:rPr>
              <a:t>°</a:t>
            </a:r>
            <a:r>
              <a:rPr b="0" lang="en-US" sz="2800" spc="-1" strike="noStrike">
                <a:solidFill>
                  <a:srgbClr val="000000"/>
                </a:solidFill>
                <a:latin typeface="Arial"/>
              </a:rPr>
              <a:t> is twice that of 5</a:t>
            </a:r>
            <a:r>
              <a:rPr b="0" lang="en-US" sz="2800" spc="-1" strike="noStrike">
                <a:solidFill>
                  <a:srgbClr val="000000"/>
                </a:solidFill>
                <a:latin typeface="Sylfaen"/>
              </a:rPr>
              <a:t>° </a:t>
            </a:r>
            <a:r>
              <a:rPr b="0" lang="en-US" sz="2800" spc="-1" strike="noStrike">
                <a:solidFill>
                  <a:srgbClr val="000000"/>
                </a:solidFill>
                <a:latin typeface="Arial"/>
              </a:rPr>
              <a:t>on </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 Celsius scale?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 Fahrenheit scale?</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the Kelvin scale?</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Consider measuring the height above average</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If Bill’s height is three inches above average and Bob’s height is six inches above average, then would we say that Bob is twice as tall as Bill?</a:t>
            </a:r>
            <a:endParaRPr b="0" lang="en-US" sz="24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Is this situation analogous to that of temperature?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 Box 2"/>
          <p:cNvSpPr/>
          <p:nvPr/>
        </p:nvSpPr>
        <p:spPr>
          <a:xfrm>
            <a:off x="533520" y="152280"/>
            <a:ext cx="8076960" cy="51696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1400"/>
              </a:spcBef>
            </a:pPr>
            <a:r>
              <a:rPr b="1" lang="en-US" sz="2800" spc="-1" strike="noStrike">
                <a:solidFill>
                  <a:srgbClr val="000000"/>
                </a:solidFill>
                <a:latin typeface="Tahoma"/>
              </a:rPr>
              <a:t>Seasonality Accounts for Much Correlation</a:t>
            </a:r>
            <a:endParaRPr b="0" lang="tr-TR" sz="2800" spc="-1" strike="noStrike">
              <a:latin typeface="Arial"/>
            </a:endParaRPr>
          </a:p>
        </p:txBody>
      </p:sp>
      <p:sp>
        <p:nvSpPr>
          <p:cNvPr id="444" name="Text Box 54"/>
          <p:cNvSpPr/>
          <p:nvPr/>
        </p:nvSpPr>
        <p:spPr>
          <a:xfrm>
            <a:off x="3200400" y="4572000"/>
            <a:ext cx="2666520" cy="272880"/>
          </a:xfrm>
          <a:prstGeom prst="rect">
            <a:avLst/>
          </a:prstGeom>
          <a:noFill/>
          <a:ln w="0">
            <a:noFill/>
          </a:ln>
        </p:spPr>
        <p:style>
          <a:lnRef idx="0"/>
          <a:fillRef idx="0"/>
          <a:effectRef idx="0"/>
          <a:fontRef idx="minor"/>
        </p:style>
        <p:txBody>
          <a:bodyPr lIns="90000" rIns="90000" tIns="45000" bIns="45000">
            <a:spAutoFit/>
          </a:bodyPr>
          <a:p>
            <a:pPr algn="ctr">
              <a:lnSpc>
                <a:spcPct val="100000"/>
              </a:lnSpc>
              <a:spcBef>
                <a:spcPts val="601"/>
              </a:spcBef>
            </a:pPr>
            <a:r>
              <a:rPr b="0" lang="en-US" sz="1200" spc="-1" strike="noStrike">
                <a:solidFill>
                  <a:srgbClr val="000000"/>
                </a:solidFill>
                <a:latin typeface="Times New Roman"/>
              </a:rPr>
              <a:t>Correlations between time series</a:t>
            </a:r>
            <a:endParaRPr b="0" lang="tr-TR" sz="1200" spc="-1" strike="noStrike">
              <a:latin typeface="Arial"/>
            </a:endParaRPr>
          </a:p>
        </p:txBody>
      </p:sp>
      <p:grpSp>
        <p:nvGrpSpPr>
          <p:cNvPr id="445" name="Group 55"/>
          <p:cNvGrpSpPr/>
          <p:nvPr/>
        </p:nvGrpSpPr>
        <p:grpSpPr>
          <a:xfrm>
            <a:off x="0" y="990720"/>
            <a:ext cx="7011720" cy="3654000"/>
            <a:chOff x="0" y="990720"/>
            <a:chExt cx="7011720" cy="3654000"/>
          </a:xfrm>
        </p:grpSpPr>
        <p:pic>
          <p:nvPicPr>
            <p:cNvPr id="446" name="Picture 56" descr="npp_anom"/>
            <p:cNvPicPr/>
            <p:nvPr/>
          </p:nvPicPr>
          <p:blipFill>
            <a:blip r:embed="rId1"/>
            <a:srcRect l="0" t="12733" r="0" b="23559"/>
            <a:stretch/>
          </p:blipFill>
          <p:spPr>
            <a:xfrm>
              <a:off x="0" y="1295280"/>
              <a:ext cx="7011720" cy="3349440"/>
            </a:xfrm>
            <a:prstGeom prst="rect">
              <a:avLst/>
            </a:prstGeom>
            <a:ln w="0">
              <a:noFill/>
            </a:ln>
          </p:spPr>
        </p:pic>
        <p:sp>
          <p:nvSpPr>
            <p:cNvPr id="447" name="Text Box 57"/>
            <p:cNvSpPr/>
            <p:nvPr/>
          </p:nvSpPr>
          <p:spPr>
            <a:xfrm>
              <a:off x="3200400" y="990720"/>
              <a:ext cx="142524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1" lang="en-US" sz="1400" spc="-1" strike="noStrike">
                  <a:solidFill>
                    <a:srgbClr val="000000"/>
                  </a:solidFill>
                  <a:latin typeface="Times New Roman"/>
                </a:rPr>
                <a:t>Minneapolis</a:t>
              </a:r>
              <a:endParaRPr b="0" lang="tr-TR" sz="1400" spc="-1" strike="noStrike">
                <a:latin typeface="Arial"/>
              </a:endParaRPr>
            </a:p>
          </p:txBody>
        </p:sp>
      </p:grpSp>
      <p:sp>
        <p:nvSpPr>
          <p:cNvPr id="448" name="Rectangle 58"/>
          <p:cNvSpPr/>
          <p:nvPr/>
        </p:nvSpPr>
        <p:spPr>
          <a:xfrm>
            <a:off x="6553080" y="1295280"/>
            <a:ext cx="2590560" cy="1980720"/>
          </a:xfrm>
          <a:prstGeom prst="rect">
            <a:avLst/>
          </a:prstGeom>
          <a:noFill/>
          <a:ln w="0">
            <a:noFill/>
          </a:ln>
        </p:spPr>
        <p:style>
          <a:lnRef idx="0"/>
          <a:fillRef idx="0"/>
          <a:effectRef idx="0"/>
          <a:fontRef idx="minor"/>
        </p:style>
        <p:txBody>
          <a:bodyPr lIns="90360" rIns="90360" tIns="44280" bIns="44280">
            <a:noAutofit/>
          </a:bodyPr>
          <a:p>
            <a:pPr marL="119160" indent="-4320">
              <a:lnSpc>
                <a:spcPct val="90000"/>
              </a:lnSpc>
              <a:spcBef>
                <a:spcPts val="400"/>
              </a:spcBef>
              <a:spcAft>
                <a:spcPts val="400"/>
              </a:spcAft>
              <a:tabLst>
                <a:tab algn="l" pos="0"/>
              </a:tabLst>
            </a:pPr>
            <a:r>
              <a:rPr b="0" lang="en-US" sz="2000" spc="-1" strike="noStrike">
                <a:solidFill>
                  <a:srgbClr val="000000"/>
                </a:solidFill>
                <a:latin typeface="Arial"/>
              </a:rPr>
              <a:t>Normalized using monthly Z Score:</a:t>
            </a:r>
            <a:endParaRPr b="0" lang="tr-TR" sz="2000" spc="-1" strike="noStrike">
              <a:latin typeface="Arial"/>
            </a:endParaRPr>
          </a:p>
          <a:p>
            <a:pPr marL="119160" indent="-4320">
              <a:lnSpc>
                <a:spcPct val="90000"/>
              </a:lnSpc>
              <a:spcBef>
                <a:spcPts val="400"/>
              </a:spcBef>
              <a:spcAft>
                <a:spcPts val="400"/>
              </a:spcAft>
              <a:tabLst>
                <a:tab algn="l" pos="0"/>
              </a:tabLst>
            </a:pPr>
            <a:r>
              <a:rPr b="0" lang="en-US" sz="2000" spc="-1" strike="noStrike">
                <a:solidFill>
                  <a:srgbClr val="000000"/>
                </a:solidFill>
                <a:latin typeface="Arial"/>
              </a:rPr>
              <a:t>Subtract off monthly mean and divide by monthly standard deviation</a:t>
            </a:r>
            <a:endParaRPr b="0" lang="tr-TR" sz="2000" spc="-1" strike="noStrike">
              <a:latin typeface="Arial"/>
            </a:endParaRPr>
          </a:p>
        </p:txBody>
      </p:sp>
      <p:sp>
        <p:nvSpPr>
          <p:cNvPr id="449" name="Rectangle 60"/>
          <p:cNvSpPr/>
          <p:nvPr/>
        </p:nvSpPr>
        <p:spPr>
          <a:xfrm>
            <a:off x="914400" y="4648320"/>
            <a:ext cx="5486040" cy="380520"/>
          </a:xfrm>
          <a:prstGeom prst="rect">
            <a:avLst/>
          </a:prstGeom>
          <a:solidFill>
            <a:schemeClr val="bg1"/>
          </a:solidFill>
          <a:ln w="0">
            <a:noFill/>
          </a:ln>
        </p:spPr>
        <p:style>
          <a:lnRef idx="0"/>
          <a:fillRef idx="0"/>
          <a:effectRef idx="0"/>
          <a:fontRef idx="minor"/>
        </p:style>
        <p:txBody>
          <a:bodyPr wrap="none" lIns="90000" rIns="90000" tIns="45000" bIns="45000" anchor="ctr">
            <a:noAutofit/>
          </a:bodyPr>
          <a:p>
            <a:pPr algn="ctr">
              <a:lnSpc>
                <a:spcPct val="100000"/>
              </a:lnSpc>
            </a:pPr>
            <a:r>
              <a:rPr b="1" lang="en-US" sz="2000" spc="-1" strike="noStrike">
                <a:solidFill>
                  <a:srgbClr val="000000"/>
                </a:solidFill>
                <a:latin typeface="Arial"/>
              </a:rPr>
              <a:t>Correlations between time series</a:t>
            </a:r>
            <a:endParaRPr b="0" lang="tr-TR" sz="2000" spc="-1" strike="noStrike">
              <a:latin typeface="Arial"/>
            </a:endParaRPr>
          </a:p>
        </p:txBody>
      </p:sp>
      <p:pic>
        <p:nvPicPr>
          <p:cNvPr id="450" name="" descr=""/>
          <p:cNvPicPr/>
          <p:nvPr/>
        </p:nvPicPr>
        <p:blipFill>
          <a:blip r:embed="rId2"/>
          <a:stretch/>
        </p:blipFill>
        <p:spPr>
          <a:xfrm>
            <a:off x="1066680" y="5105520"/>
            <a:ext cx="5626080" cy="128268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Rectangle 9"/>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Curse of Dimensionality</a:t>
            </a:r>
            <a:endParaRPr b="0" lang="en-US" sz="3200" spc="-1" strike="noStrike">
              <a:solidFill>
                <a:srgbClr val="000000"/>
              </a:solidFill>
              <a:latin typeface="Arial"/>
            </a:endParaRPr>
          </a:p>
        </p:txBody>
      </p:sp>
      <p:sp>
        <p:nvSpPr>
          <p:cNvPr id="452" name="Rectangle 10"/>
          <p:cNvSpPr txBox="1"/>
          <p:nvPr/>
        </p:nvSpPr>
        <p:spPr>
          <a:xfrm>
            <a:off x="76320" y="1143000"/>
            <a:ext cx="4082760" cy="5181120"/>
          </a:xfrm>
          <a:prstGeom prst="rect">
            <a:avLst/>
          </a:prstGeom>
          <a:noFill/>
          <a:ln w="0">
            <a:noFill/>
          </a:ln>
        </p:spPr>
        <p:txBody>
          <a:bodyPr lIns="90360" rIns="90360" tIns="44280" bIns="44280">
            <a:noAutofit/>
          </a:bodyPr>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When dimensionality increases, data becomes increasingly sparse in the space that it occupies</a:t>
            </a:r>
            <a:endParaRPr b="0" lang="en-US" sz="2400" spc="-1" strike="noStrike">
              <a:solidFill>
                <a:srgbClr val="000000"/>
              </a:solidFill>
              <a:latin typeface="Arial"/>
            </a:endParaRPr>
          </a:p>
          <a:p>
            <a:pPr>
              <a:lnSpc>
                <a:spcPct val="100000"/>
              </a:lnSpc>
              <a:spcBef>
                <a:spcPts val="241"/>
              </a:spcBef>
              <a:spcAft>
                <a:spcPts val="400"/>
              </a:spcAft>
            </a:pPr>
            <a:endParaRPr b="0" lang="en-US" sz="2400" spc="-1" strike="noStrike">
              <a:solidFill>
                <a:srgbClr val="000000"/>
              </a:solidFill>
              <a:latin typeface="Arial"/>
            </a:endParaRPr>
          </a:p>
          <a:p>
            <a:pPr marL="291960" indent="-291600">
              <a:lnSpc>
                <a:spcPct val="100000"/>
              </a:lnSpc>
              <a:spcBef>
                <a:spcPts val="241"/>
              </a:spcBef>
              <a:spcAft>
                <a:spcPts val="400"/>
              </a:spcAft>
              <a:buClr>
                <a:srgbClr val="0c7b9c"/>
              </a:buClr>
              <a:buSzPct val="75000"/>
              <a:buFont typeface="Monotype Sorts" charset="2"/>
              <a:buChar char=""/>
            </a:pPr>
            <a:r>
              <a:rPr b="0" lang="en-US" sz="2400" spc="-1" strike="noStrike">
                <a:solidFill>
                  <a:srgbClr val="000000"/>
                </a:solidFill>
                <a:latin typeface="Arial"/>
              </a:rPr>
              <a:t>Definitions of density and distance between points, which are critical for clustering and outlier detection, become less meaningful</a:t>
            </a:r>
            <a:endParaRPr b="0" lang="en-US" sz="2400" spc="-1" strike="noStrike">
              <a:solidFill>
                <a:srgbClr val="000000"/>
              </a:solidFill>
              <a:latin typeface="Arial"/>
            </a:endParaRPr>
          </a:p>
        </p:txBody>
      </p:sp>
      <p:sp>
        <p:nvSpPr>
          <p:cNvPr id="453" name="Text Box 4"/>
          <p:cNvSpPr/>
          <p:nvPr/>
        </p:nvSpPr>
        <p:spPr>
          <a:xfrm>
            <a:off x="1676520" y="3657600"/>
            <a:ext cx="1599840" cy="304560"/>
          </a:xfrm>
          <a:prstGeom prst="rect">
            <a:avLst/>
          </a:prstGeom>
          <a:noFill/>
          <a:ln w="0">
            <a:noFill/>
          </a:ln>
        </p:spPr>
        <p:style>
          <a:lnRef idx="0"/>
          <a:fillRef idx="0"/>
          <a:effectRef idx="0"/>
          <a:fontRef idx="minor"/>
        </p:style>
      </p:sp>
      <p:sp>
        <p:nvSpPr>
          <p:cNvPr id="454" name="Rectangle 5"/>
          <p:cNvSpPr/>
          <p:nvPr/>
        </p:nvSpPr>
        <p:spPr>
          <a:xfrm>
            <a:off x="1717560" y="5985000"/>
            <a:ext cx="183960" cy="304560"/>
          </a:xfrm>
          <a:prstGeom prst="rect">
            <a:avLst/>
          </a:prstGeom>
          <a:noFill/>
          <a:ln w="0">
            <a:noFill/>
          </a:ln>
        </p:spPr>
        <p:style>
          <a:lnRef idx="0"/>
          <a:fillRef idx="0"/>
          <a:effectRef idx="0"/>
          <a:fontRef idx="minor"/>
        </p:style>
      </p:sp>
      <p:pic>
        <p:nvPicPr>
          <p:cNvPr id="455" name="Picture 11" descr=""/>
          <p:cNvPicPr/>
          <p:nvPr/>
        </p:nvPicPr>
        <p:blipFill>
          <a:blip r:embed="rId1"/>
          <a:srcRect l="0" t="3701" r="8354" b="0"/>
          <a:stretch/>
        </p:blipFill>
        <p:spPr>
          <a:xfrm>
            <a:off x="4114800" y="1066680"/>
            <a:ext cx="5028840" cy="3963600"/>
          </a:xfrm>
          <a:prstGeom prst="rect">
            <a:avLst/>
          </a:prstGeom>
          <a:ln w="0">
            <a:noFill/>
          </a:ln>
        </p:spPr>
      </p:pic>
      <p:sp>
        <p:nvSpPr>
          <p:cNvPr id="456" name="Text Box 13"/>
          <p:cNvSpPr/>
          <p:nvPr/>
        </p:nvSpPr>
        <p:spPr>
          <a:xfrm>
            <a:off x="3733920" y="5105520"/>
            <a:ext cx="5333760" cy="1132200"/>
          </a:xfrm>
          <a:prstGeom prst="rect">
            <a:avLst/>
          </a:prstGeom>
          <a:noFill/>
          <a:ln w="0">
            <a:noFill/>
          </a:ln>
        </p:spPr>
        <p:style>
          <a:lnRef idx="0"/>
          <a:fillRef idx="0"/>
          <a:effectRef idx="0"/>
          <a:fontRef idx="minor"/>
        </p:style>
        <p:txBody>
          <a:bodyPr lIns="90000" rIns="90000" tIns="45000" bIns="45000">
            <a:spAutoFit/>
          </a:bodyPr>
          <a:p>
            <a:pPr marL="114480" indent="-114120">
              <a:lnSpc>
                <a:spcPct val="100000"/>
              </a:lnSpc>
              <a:spcBef>
                <a:spcPts val="1001"/>
              </a:spcBef>
              <a:buClr>
                <a:srgbClr val="000000"/>
              </a:buClr>
              <a:buFont typeface="Symbol" charset="2"/>
              <a:buChar char=""/>
            </a:pPr>
            <a:r>
              <a:rPr b="1" lang="en-US" sz="2000" spc="-1" strike="noStrike">
                <a:solidFill>
                  <a:srgbClr val="000000"/>
                </a:solidFill>
                <a:latin typeface="Arial"/>
              </a:rPr>
              <a:t>Randomly generate 500 points</a:t>
            </a:r>
            <a:endParaRPr b="0" lang="tr-TR" sz="2000" spc="-1" strike="noStrike">
              <a:latin typeface="Arial"/>
            </a:endParaRPr>
          </a:p>
          <a:p>
            <a:pPr marL="114480" indent="-114120">
              <a:lnSpc>
                <a:spcPct val="100000"/>
              </a:lnSpc>
              <a:spcBef>
                <a:spcPts val="1001"/>
              </a:spcBef>
              <a:buClr>
                <a:srgbClr val="000000"/>
              </a:buClr>
              <a:buFont typeface="Symbol" charset="2"/>
              <a:buChar char=""/>
            </a:pPr>
            <a:r>
              <a:rPr b="1" lang="en-US" sz="2000" spc="-1" strike="noStrike">
                <a:solidFill>
                  <a:srgbClr val="000000"/>
                </a:solidFill>
                <a:latin typeface="Arial"/>
              </a:rPr>
              <a:t>Compute difference between max and min distance between any pair of points</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Rectangle 102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Dimensionality Reduction</a:t>
            </a:r>
            <a:endParaRPr b="0" lang="en-US" sz="3200" spc="-1" strike="noStrike">
              <a:solidFill>
                <a:srgbClr val="000000"/>
              </a:solidFill>
              <a:latin typeface="Arial"/>
            </a:endParaRPr>
          </a:p>
        </p:txBody>
      </p:sp>
      <p:sp>
        <p:nvSpPr>
          <p:cNvPr id="458" name="Rectangle 1027"/>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Purpose:</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Avoid curse of dimensionality</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Reduce amount of time and memory required by data mining algorithms</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Allow data to be more easily visualized</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May help to eliminate irrelevant features or reduce noise</a:t>
            </a:r>
            <a:endParaRPr b="0" lang="en-US" sz="2400" spc="-1" strike="noStrike">
              <a:solidFill>
                <a:srgbClr val="000000"/>
              </a:solidFill>
              <a:latin typeface="Arial"/>
            </a:endParaRPr>
          </a:p>
          <a:p>
            <a:endParaRPr b="0" lang="en-US" sz="24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Techniques</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Principal Components Analysis (PCA)</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Singular Value Decomposition</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Others: supervised and non-linear techniques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Rectangle 105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Dimensionality Reduction: PCA</a:t>
            </a:r>
            <a:endParaRPr b="0" lang="en-US" sz="3200" spc="-1" strike="noStrike">
              <a:solidFill>
                <a:srgbClr val="000000"/>
              </a:solidFill>
              <a:latin typeface="Arial"/>
            </a:endParaRPr>
          </a:p>
        </p:txBody>
      </p:sp>
      <p:sp>
        <p:nvSpPr>
          <p:cNvPr id="460" name="Rectangle 1057"/>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Goal is to find a projection that captures the largest  amount of variation in data</a:t>
            </a:r>
            <a:endParaRPr b="0" lang="en-US" sz="2800" spc="-1" strike="noStrike">
              <a:solidFill>
                <a:srgbClr val="000000"/>
              </a:solidFill>
              <a:latin typeface="Arial"/>
            </a:endParaRPr>
          </a:p>
          <a:p>
            <a:pPr>
              <a:lnSpc>
                <a:spcPct val="100000"/>
              </a:lnSpc>
              <a:spcBef>
                <a:spcPts val="281"/>
              </a:spcBef>
              <a:spcAft>
                <a:spcPts val="400"/>
              </a:spcAft>
            </a:pPr>
            <a:endParaRPr b="0" lang="en-US" sz="2800" spc="-1" strike="noStrike">
              <a:solidFill>
                <a:srgbClr val="000000"/>
              </a:solidFill>
              <a:latin typeface="Arial"/>
            </a:endParaRPr>
          </a:p>
        </p:txBody>
      </p:sp>
      <p:grpSp>
        <p:nvGrpSpPr>
          <p:cNvPr id="461" name="Group 1088"/>
          <p:cNvGrpSpPr/>
          <p:nvPr/>
        </p:nvGrpSpPr>
        <p:grpSpPr>
          <a:xfrm>
            <a:off x="2065320" y="2266200"/>
            <a:ext cx="3530160" cy="4095360"/>
            <a:chOff x="2065320" y="2266200"/>
            <a:chExt cx="3530160" cy="4095360"/>
          </a:xfrm>
        </p:grpSpPr>
        <p:sp>
          <p:nvSpPr>
            <p:cNvPr id="462" name="Line 1059"/>
            <p:cNvSpPr/>
            <p:nvPr/>
          </p:nvSpPr>
          <p:spPr>
            <a:xfrm flipV="1">
              <a:off x="2568240" y="2286000"/>
              <a:ext cx="360" cy="3440160"/>
            </a:xfrm>
            <a:prstGeom prst="line">
              <a:avLst/>
            </a:prstGeom>
            <a:ln w="12700">
              <a:solidFill>
                <a:srgbClr val="000000"/>
              </a:solidFill>
              <a:round/>
              <a:tailEnd len="sm" type="triangle" w="sm"/>
            </a:ln>
          </p:spPr>
          <p:style>
            <a:lnRef idx="0"/>
            <a:fillRef idx="0"/>
            <a:effectRef idx="0"/>
            <a:fontRef idx="minor"/>
          </p:style>
        </p:sp>
        <p:sp>
          <p:nvSpPr>
            <p:cNvPr id="463" name="Line 1060"/>
            <p:cNvSpPr/>
            <p:nvPr/>
          </p:nvSpPr>
          <p:spPr>
            <a:xfrm>
              <a:off x="2568240" y="5726160"/>
              <a:ext cx="2718000" cy="360"/>
            </a:xfrm>
            <a:prstGeom prst="line">
              <a:avLst/>
            </a:prstGeom>
            <a:ln w="12700">
              <a:solidFill>
                <a:srgbClr val="000000"/>
              </a:solidFill>
              <a:round/>
              <a:tailEnd len="sm" type="triangle" w="sm"/>
            </a:ln>
          </p:spPr>
          <p:style>
            <a:lnRef idx="0"/>
            <a:fillRef idx="0"/>
            <a:effectRef idx="0"/>
            <a:fontRef idx="minor"/>
          </p:style>
        </p:sp>
        <p:sp>
          <p:nvSpPr>
            <p:cNvPr id="464" name="Line 1061"/>
            <p:cNvSpPr/>
            <p:nvPr/>
          </p:nvSpPr>
          <p:spPr>
            <a:xfrm flipV="1">
              <a:off x="2581200" y="3875040"/>
              <a:ext cx="2590560" cy="1832400"/>
            </a:xfrm>
            <a:prstGeom prst="line">
              <a:avLst/>
            </a:prstGeom>
            <a:ln w="28575">
              <a:solidFill>
                <a:srgbClr val="006b61"/>
              </a:solidFill>
              <a:round/>
              <a:tailEnd len="sm" type="triangle" w="sm"/>
            </a:ln>
          </p:spPr>
          <p:style>
            <a:lnRef idx="0"/>
            <a:fillRef idx="0"/>
            <a:effectRef idx="0"/>
            <a:fontRef idx="minor"/>
          </p:style>
        </p:sp>
        <p:sp>
          <p:nvSpPr>
            <p:cNvPr id="465" name="Oval 1063"/>
            <p:cNvSpPr/>
            <p:nvPr/>
          </p:nvSpPr>
          <p:spPr>
            <a:xfrm>
              <a:off x="3114720" y="494964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66" name="Oval 1064"/>
            <p:cNvSpPr/>
            <p:nvPr/>
          </p:nvSpPr>
          <p:spPr>
            <a:xfrm>
              <a:off x="3394080" y="465660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67" name="Oval 1065"/>
            <p:cNvSpPr/>
            <p:nvPr/>
          </p:nvSpPr>
          <p:spPr>
            <a:xfrm>
              <a:off x="2924280" y="532980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68" name="Oval 1066"/>
            <p:cNvSpPr/>
            <p:nvPr/>
          </p:nvSpPr>
          <p:spPr>
            <a:xfrm>
              <a:off x="3533760" y="4795560"/>
              <a:ext cx="74160" cy="99360"/>
            </a:xfrm>
            <a:prstGeom prst="ellipse">
              <a:avLst/>
            </a:prstGeom>
            <a:solidFill>
              <a:schemeClr val="accent1"/>
            </a:solidFill>
            <a:ln w="12700">
              <a:solidFill>
                <a:srgbClr val="000000"/>
              </a:solidFill>
              <a:round/>
            </a:ln>
          </p:spPr>
          <p:style>
            <a:lnRef idx="0"/>
            <a:fillRef idx="0"/>
            <a:effectRef idx="0"/>
            <a:fontRef idx="minor"/>
          </p:style>
        </p:sp>
        <p:sp>
          <p:nvSpPr>
            <p:cNvPr id="469" name="Oval 1067"/>
            <p:cNvSpPr/>
            <p:nvPr/>
          </p:nvSpPr>
          <p:spPr>
            <a:xfrm>
              <a:off x="3381480" y="493272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0" name="Oval 1068"/>
            <p:cNvSpPr/>
            <p:nvPr/>
          </p:nvSpPr>
          <p:spPr>
            <a:xfrm>
              <a:off x="3952800" y="491616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1" name="Oval 1069"/>
            <p:cNvSpPr/>
            <p:nvPr/>
          </p:nvSpPr>
          <p:spPr>
            <a:xfrm>
              <a:off x="3825720" y="534852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2" name="Oval 1070"/>
            <p:cNvSpPr/>
            <p:nvPr/>
          </p:nvSpPr>
          <p:spPr>
            <a:xfrm>
              <a:off x="3597120" y="520920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3" name="Oval 1071"/>
            <p:cNvSpPr/>
            <p:nvPr/>
          </p:nvSpPr>
          <p:spPr>
            <a:xfrm>
              <a:off x="3787920" y="450072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4" name="Oval 1072"/>
            <p:cNvSpPr/>
            <p:nvPr/>
          </p:nvSpPr>
          <p:spPr>
            <a:xfrm>
              <a:off x="4384800" y="465660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5" name="Oval 1073"/>
            <p:cNvSpPr/>
            <p:nvPr/>
          </p:nvSpPr>
          <p:spPr>
            <a:xfrm>
              <a:off x="4765680" y="398124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6" name="Oval 1074"/>
            <p:cNvSpPr/>
            <p:nvPr/>
          </p:nvSpPr>
          <p:spPr>
            <a:xfrm>
              <a:off x="3228840" y="538164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7" name="Oval 1075"/>
            <p:cNvSpPr/>
            <p:nvPr/>
          </p:nvSpPr>
          <p:spPr>
            <a:xfrm>
              <a:off x="4054320" y="446544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8" name="Oval 1076"/>
            <p:cNvSpPr/>
            <p:nvPr/>
          </p:nvSpPr>
          <p:spPr>
            <a:xfrm>
              <a:off x="4334040" y="408528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79" name="Oval 1077"/>
            <p:cNvSpPr/>
            <p:nvPr/>
          </p:nvSpPr>
          <p:spPr>
            <a:xfrm>
              <a:off x="3571920" y="451728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80" name="Oval 1078"/>
            <p:cNvSpPr/>
            <p:nvPr/>
          </p:nvSpPr>
          <p:spPr>
            <a:xfrm>
              <a:off x="4181400" y="4259880"/>
              <a:ext cx="74160" cy="99360"/>
            </a:xfrm>
            <a:prstGeom prst="ellipse">
              <a:avLst/>
            </a:prstGeom>
            <a:solidFill>
              <a:schemeClr val="accent1"/>
            </a:solidFill>
            <a:ln w="12700">
              <a:solidFill>
                <a:srgbClr val="000000"/>
              </a:solidFill>
              <a:round/>
            </a:ln>
          </p:spPr>
          <p:style>
            <a:lnRef idx="0"/>
            <a:fillRef idx="0"/>
            <a:effectRef idx="0"/>
            <a:fontRef idx="minor"/>
          </p:style>
        </p:sp>
        <p:sp>
          <p:nvSpPr>
            <p:cNvPr id="481" name="Oval 1079"/>
            <p:cNvSpPr/>
            <p:nvPr/>
          </p:nvSpPr>
          <p:spPr>
            <a:xfrm>
              <a:off x="4295880" y="496800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82" name="Freeform 1080"/>
            <p:cNvSpPr/>
            <p:nvPr/>
          </p:nvSpPr>
          <p:spPr>
            <a:xfrm>
              <a:off x="2739960" y="3833640"/>
              <a:ext cx="2312640" cy="2089800"/>
            </a:xfrm>
            <a:custGeom>
              <a:avLst/>
              <a:gdLst/>
              <a:ahLst/>
              <a:rect l="l" t="t" r="r" b="b"/>
              <a:pathLst>
                <a:path w="1457" h="968">
                  <a:moveTo>
                    <a:pt x="4" y="796"/>
                  </a:moveTo>
                  <a:cubicBezTo>
                    <a:pt x="8" y="703"/>
                    <a:pt x="93" y="499"/>
                    <a:pt x="212" y="388"/>
                  </a:cubicBezTo>
                  <a:cubicBezTo>
                    <a:pt x="331" y="277"/>
                    <a:pt x="525" y="193"/>
                    <a:pt x="716" y="132"/>
                  </a:cubicBezTo>
                  <a:cubicBezTo>
                    <a:pt x="907" y="71"/>
                    <a:pt x="1255" y="0"/>
                    <a:pt x="1356" y="20"/>
                  </a:cubicBezTo>
                  <a:cubicBezTo>
                    <a:pt x="1457" y="40"/>
                    <a:pt x="1393" y="139"/>
                    <a:pt x="1324" y="252"/>
                  </a:cubicBezTo>
                  <a:cubicBezTo>
                    <a:pt x="1255" y="365"/>
                    <a:pt x="1129" y="584"/>
                    <a:pt x="940" y="700"/>
                  </a:cubicBezTo>
                  <a:cubicBezTo>
                    <a:pt x="751" y="816"/>
                    <a:pt x="344" y="928"/>
                    <a:pt x="188" y="948"/>
                  </a:cubicBezTo>
                  <a:cubicBezTo>
                    <a:pt x="32" y="968"/>
                    <a:pt x="0" y="889"/>
                    <a:pt x="4" y="796"/>
                  </a:cubicBezTo>
                  <a:close/>
                </a:path>
              </a:pathLst>
            </a:custGeom>
            <a:noFill/>
            <a:ln w="19050">
              <a:solidFill>
                <a:srgbClr val="ff0000"/>
              </a:solidFill>
              <a:prstDash val="dash"/>
              <a:round/>
            </a:ln>
          </p:spPr>
          <p:style>
            <a:lnRef idx="0"/>
            <a:fillRef idx="0"/>
            <a:effectRef idx="0"/>
            <a:fontRef idx="minor"/>
          </p:style>
        </p:sp>
        <p:sp>
          <p:nvSpPr>
            <p:cNvPr id="483" name="Oval 1081"/>
            <p:cNvSpPr/>
            <p:nvPr/>
          </p:nvSpPr>
          <p:spPr>
            <a:xfrm>
              <a:off x="3051000" y="5624640"/>
              <a:ext cx="74160" cy="101520"/>
            </a:xfrm>
            <a:prstGeom prst="ellipse">
              <a:avLst/>
            </a:prstGeom>
            <a:solidFill>
              <a:schemeClr val="accent1"/>
            </a:solidFill>
            <a:ln w="12700">
              <a:solidFill>
                <a:srgbClr val="000000"/>
              </a:solidFill>
              <a:round/>
            </a:ln>
          </p:spPr>
          <p:style>
            <a:lnRef idx="0"/>
            <a:fillRef idx="0"/>
            <a:effectRef idx="0"/>
            <a:fontRef idx="minor"/>
          </p:style>
        </p:sp>
        <p:sp>
          <p:nvSpPr>
            <p:cNvPr id="484" name="Text Box 1085"/>
            <p:cNvSpPr/>
            <p:nvPr/>
          </p:nvSpPr>
          <p:spPr>
            <a:xfrm>
              <a:off x="2065320" y="2266200"/>
              <a:ext cx="421920" cy="505440"/>
            </a:xfrm>
            <a:prstGeom prst="rect">
              <a:avLst/>
            </a:prstGeom>
            <a:noFill/>
            <a:ln w="0">
              <a:noFill/>
            </a:ln>
          </p:spPr>
          <p:style>
            <a:lnRef idx="0"/>
            <a:fillRef idx="0"/>
            <a:effectRef idx="0"/>
            <a:fontRef idx="minor"/>
          </p:style>
          <p:txBody>
            <a:bodyPr wrap="none" lIns="90000" rIns="90000" tIns="45000" bIns="45000" anchor="ctr">
              <a:spAutoFit/>
            </a:bodyPr>
            <a:p>
              <a:pPr algn="ctr">
                <a:lnSpc>
                  <a:spcPct val="100000"/>
                </a:lnSpc>
              </a:pPr>
              <a:r>
                <a:rPr b="0" lang="en-US" sz="2400" spc="-1" strike="noStrike">
                  <a:solidFill>
                    <a:srgbClr val="000000"/>
                  </a:solidFill>
                  <a:latin typeface="Times New Roman"/>
                </a:rPr>
                <a:t>x</a:t>
              </a:r>
              <a:r>
                <a:rPr b="0" lang="en-US" sz="2400" spc="-1" strike="noStrike" baseline="-25000">
                  <a:solidFill>
                    <a:srgbClr val="000000"/>
                  </a:solidFill>
                  <a:latin typeface="Times New Roman"/>
                </a:rPr>
                <a:t>2</a:t>
              </a:r>
              <a:endParaRPr b="0" lang="tr-TR" sz="2400" spc="-1" strike="noStrike">
                <a:latin typeface="Arial"/>
              </a:endParaRPr>
            </a:p>
          </p:txBody>
        </p:sp>
        <p:sp>
          <p:nvSpPr>
            <p:cNvPr id="485" name="Text Box 1086"/>
            <p:cNvSpPr/>
            <p:nvPr/>
          </p:nvSpPr>
          <p:spPr>
            <a:xfrm>
              <a:off x="5173560" y="5856120"/>
              <a:ext cx="421920" cy="505440"/>
            </a:xfrm>
            <a:prstGeom prst="rect">
              <a:avLst/>
            </a:prstGeom>
            <a:noFill/>
            <a:ln w="0">
              <a:noFill/>
            </a:ln>
          </p:spPr>
          <p:style>
            <a:lnRef idx="0"/>
            <a:fillRef idx="0"/>
            <a:effectRef idx="0"/>
            <a:fontRef idx="minor"/>
          </p:style>
          <p:txBody>
            <a:bodyPr wrap="none" lIns="90000" rIns="90000" tIns="45000" bIns="45000" anchor="ctr">
              <a:spAutoFit/>
            </a:bodyPr>
            <a:p>
              <a:pPr algn="ctr">
                <a:lnSpc>
                  <a:spcPct val="100000"/>
                </a:lnSpc>
              </a:pPr>
              <a:r>
                <a:rPr b="0" lang="en-US" sz="2400" spc="-1" strike="noStrike">
                  <a:solidFill>
                    <a:srgbClr val="000000"/>
                  </a:solidFill>
                  <a:latin typeface="Times New Roman"/>
                </a:rPr>
                <a:t>x</a:t>
              </a:r>
              <a:r>
                <a:rPr b="0" lang="en-US" sz="2400" spc="-1" strike="noStrike" baseline="-25000">
                  <a:solidFill>
                    <a:srgbClr val="000000"/>
                  </a:solidFill>
                  <a:latin typeface="Times New Roman"/>
                </a:rPr>
                <a:t>1</a:t>
              </a:r>
              <a:endParaRPr b="0" lang="tr-TR" sz="2400" spc="-1" strike="noStrike">
                <a:latin typeface="Arial"/>
              </a:endParaRPr>
            </a:p>
          </p:txBody>
        </p:sp>
        <p:sp>
          <p:nvSpPr>
            <p:cNvPr id="486" name="Text Box 1087"/>
            <p:cNvSpPr/>
            <p:nvPr/>
          </p:nvSpPr>
          <p:spPr>
            <a:xfrm>
              <a:off x="5242680" y="3486960"/>
              <a:ext cx="316800" cy="456480"/>
            </a:xfrm>
            <a:prstGeom prst="rect">
              <a:avLst/>
            </a:prstGeom>
            <a:noFill/>
            <a:ln w="0">
              <a:noFill/>
            </a:ln>
          </p:spPr>
          <p:style>
            <a:lnRef idx="0"/>
            <a:fillRef idx="0"/>
            <a:effectRef idx="0"/>
            <a:fontRef idx="minor"/>
          </p:style>
          <p:txBody>
            <a:bodyPr wrap="none" lIns="90000" rIns="90000" tIns="45000" bIns="45000" anchor="ctr">
              <a:spAutoFit/>
            </a:bodyPr>
            <a:p>
              <a:pPr algn="ctr">
                <a:lnSpc>
                  <a:spcPct val="100000"/>
                </a:lnSpc>
              </a:pPr>
              <a:r>
                <a:rPr b="0" lang="en-US" sz="2400" spc="-1" strike="noStrike">
                  <a:solidFill>
                    <a:srgbClr val="000000"/>
                  </a:solidFill>
                  <a:latin typeface="Times New Roman"/>
                </a:rPr>
                <a:t>e</a:t>
              </a:r>
              <a:endParaRPr b="0" lang="tr-TR" sz="2400" spc="-1" strike="noStrike">
                <a:latin typeface="Arial"/>
              </a:endParaRPr>
            </a:p>
          </p:txBody>
        </p:sp>
      </p:gr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7" name="Picture 39" descr=""/>
          <p:cNvPicPr/>
          <p:nvPr/>
        </p:nvPicPr>
        <p:blipFill>
          <a:blip r:embed="rId1"/>
          <a:stretch/>
        </p:blipFill>
        <p:spPr>
          <a:xfrm>
            <a:off x="1066680" y="1371600"/>
            <a:ext cx="6097320" cy="4571640"/>
          </a:xfrm>
          <a:prstGeom prst="rect">
            <a:avLst/>
          </a:prstGeom>
          <a:ln w="0">
            <a:noFill/>
          </a:ln>
        </p:spPr>
      </p:pic>
      <p:pic>
        <p:nvPicPr>
          <p:cNvPr id="488" name="Picture 40" descr=""/>
          <p:cNvPicPr/>
          <p:nvPr/>
        </p:nvPicPr>
        <p:blipFill>
          <a:blip r:embed="rId2"/>
          <a:stretch/>
        </p:blipFill>
        <p:spPr>
          <a:xfrm>
            <a:off x="1066680" y="1371600"/>
            <a:ext cx="6097320" cy="4571640"/>
          </a:xfrm>
          <a:prstGeom prst="rect">
            <a:avLst/>
          </a:prstGeom>
          <a:ln w="0">
            <a:noFill/>
          </a:ln>
        </p:spPr>
      </p:pic>
      <p:pic>
        <p:nvPicPr>
          <p:cNvPr id="489" name="Picture 41" descr=""/>
          <p:cNvPicPr/>
          <p:nvPr/>
        </p:nvPicPr>
        <p:blipFill>
          <a:blip r:embed="rId3"/>
          <a:stretch/>
        </p:blipFill>
        <p:spPr>
          <a:xfrm>
            <a:off x="1066680" y="1371600"/>
            <a:ext cx="6097320" cy="4571640"/>
          </a:xfrm>
          <a:prstGeom prst="rect">
            <a:avLst/>
          </a:prstGeom>
          <a:ln w="0">
            <a:noFill/>
          </a:ln>
        </p:spPr>
      </p:pic>
      <p:pic>
        <p:nvPicPr>
          <p:cNvPr id="490" name="Picture 42" descr=""/>
          <p:cNvPicPr/>
          <p:nvPr/>
        </p:nvPicPr>
        <p:blipFill>
          <a:blip r:embed="rId4"/>
          <a:stretch/>
        </p:blipFill>
        <p:spPr>
          <a:xfrm>
            <a:off x="1066680" y="1371600"/>
            <a:ext cx="6097320" cy="4571640"/>
          </a:xfrm>
          <a:prstGeom prst="rect">
            <a:avLst/>
          </a:prstGeom>
          <a:ln w="0">
            <a:noFill/>
          </a:ln>
        </p:spPr>
      </p:pic>
      <p:pic>
        <p:nvPicPr>
          <p:cNvPr id="491" name="Picture 43" descr=""/>
          <p:cNvPicPr/>
          <p:nvPr/>
        </p:nvPicPr>
        <p:blipFill>
          <a:blip r:embed="rId5"/>
          <a:stretch/>
        </p:blipFill>
        <p:spPr>
          <a:xfrm>
            <a:off x="1066680" y="1371600"/>
            <a:ext cx="6097320" cy="4571640"/>
          </a:xfrm>
          <a:prstGeom prst="rect">
            <a:avLst/>
          </a:prstGeom>
          <a:ln w="0">
            <a:noFill/>
          </a:ln>
        </p:spPr>
      </p:pic>
      <p:sp>
        <p:nvSpPr>
          <p:cNvPr id="492" name="Rectangle 2"/>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Dimensionality Reduction: PCA</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nodeType="clickEffect" fill="hold">
                      <p:stCondLst>
                        <p:cond delay="indefinite"/>
                      </p:stCondLst>
                      <p:childTnLst>
                        <p:par>
                          <p:cTn id="16" nodeType="withEffect" fill="hold">
                            <p:stCondLst>
                              <p:cond delay="0"/>
                            </p:stCondLst>
                            <p:childTnLst>
                              <p:par>
                                <p:cTn id="17" nodeType="clickEffect" fill="hold" presetClass="entr" presetID="1">
                                  <p:stCondLst>
                                    <p:cond delay="0"/>
                                  </p:stCondLst>
                                  <p:childTnLst>
                                    <p:set>
                                      <p:cBhvr>
                                        <p:cTn id="18" dur="1" fill="hold">
                                          <p:stCondLst>
                                            <p:cond delay="0"/>
                                          </p:stCondLst>
                                        </p:cTn>
                                        <p:tgtEl>
                                          <p:spTgt spid="488"/>
                                        </p:tgtEl>
                                        <p:attrNameLst>
                                          <p:attrName>style.visibility</p:attrName>
                                        </p:attrNameLst>
                                      </p:cBhvr>
                                      <p:to>
                                        <p:strVal val="visible"/>
                                      </p:to>
                                    </p:set>
                                  </p:childTnLst>
                                </p:cTn>
                              </p:par>
                            </p:childTnLst>
                          </p:cTn>
                        </p:par>
                      </p:childTnLst>
                    </p:cTn>
                  </p:par>
                  <p:par>
                    <p:cTn id="19" nodeType="clickEffect" fill="hold">
                      <p:stCondLst>
                        <p:cond delay="indefinite"/>
                      </p:stCondLst>
                      <p:childTnLst>
                        <p:par>
                          <p:cTn id="20" nodeType="withEffect" fill="hold">
                            <p:stCondLst>
                              <p:cond delay="0"/>
                            </p:stCondLst>
                            <p:childTnLst>
                              <p:par>
                                <p:cTn id="21" nodeType="clickEffect" fill="hold" presetClass="entr" presetID="1">
                                  <p:stCondLst>
                                    <p:cond delay="0"/>
                                  </p:stCondLst>
                                  <p:childTnLst>
                                    <p:set>
                                      <p:cBhvr>
                                        <p:cTn id="22" dur="1" fill="hold">
                                          <p:stCondLst>
                                            <p:cond delay="0"/>
                                          </p:stCondLst>
                                        </p:cTn>
                                        <p:tgtEl>
                                          <p:spTgt spid="489"/>
                                        </p:tgtEl>
                                        <p:attrNameLst>
                                          <p:attrName>style.visibility</p:attrName>
                                        </p:attrNameLst>
                                      </p:cBhvr>
                                      <p:to>
                                        <p:strVal val="visible"/>
                                      </p:to>
                                    </p:set>
                                  </p:childTnLst>
                                </p:cTn>
                              </p:par>
                            </p:childTnLst>
                          </p:cTn>
                        </p:par>
                      </p:childTnLst>
                    </p:cTn>
                  </p:par>
                  <p:par>
                    <p:cTn id="23" nodeType="clickEffect" fill="hold">
                      <p:stCondLst>
                        <p:cond delay="indefinite"/>
                      </p:stCondLst>
                      <p:childTnLst>
                        <p:par>
                          <p:cTn id="24" nodeType="withEffect" fill="hold">
                            <p:stCondLst>
                              <p:cond delay="0"/>
                            </p:stCondLst>
                            <p:childTnLst>
                              <p:par>
                                <p:cTn id="25" nodeType="clickEffect" fill="hold" presetClass="entr" presetID="1">
                                  <p:stCondLst>
                                    <p:cond delay="0"/>
                                  </p:stCondLst>
                                  <p:childTnLst>
                                    <p:set>
                                      <p:cBhvr>
                                        <p:cTn id="26" dur="1" fill="hold">
                                          <p:stCondLst>
                                            <p:cond delay="0"/>
                                          </p:stCondLst>
                                        </p:cTn>
                                        <p:tgtEl>
                                          <p:spTgt spid="490"/>
                                        </p:tgtEl>
                                        <p:attrNameLst>
                                          <p:attrName>style.visibility</p:attrName>
                                        </p:attrNameLst>
                                      </p:cBhvr>
                                      <p:to>
                                        <p:strVal val="visible"/>
                                      </p:to>
                                    </p:set>
                                  </p:childTnLst>
                                </p:cTn>
                              </p:par>
                            </p:childTnLst>
                          </p:cTn>
                        </p:par>
                      </p:childTnLst>
                    </p:cTn>
                  </p:par>
                  <p:par>
                    <p:cTn id="27" nodeType="clickEffect" fill="hold">
                      <p:stCondLst>
                        <p:cond delay="indefinite"/>
                      </p:stCondLst>
                      <p:childTnLst>
                        <p:par>
                          <p:cTn id="28" nodeType="withEffect" fill="hold">
                            <p:stCondLst>
                              <p:cond delay="0"/>
                            </p:stCondLst>
                            <p:childTnLst>
                              <p:par>
                                <p:cTn id="29" nodeType="clickEffect" fill="hold" presetClass="entr" presetID="1">
                                  <p:stCondLst>
                                    <p:cond delay="0"/>
                                  </p:stCondLst>
                                  <p:childTnLst>
                                    <p:set>
                                      <p:cBhvr>
                                        <p:cTn id="30"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Rectangle 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Feature Subset Selection</a:t>
            </a:r>
            <a:endParaRPr b="0" lang="en-US" sz="3200" spc="-1" strike="noStrike">
              <a:solidFill>
                <a:srgbClr val="000000"/>
              </a:solidFill>
              <a:latin typeface="Arial"/>
            </a:endParaRPr>
          </a:p>
        </p:txBody>
      </p:sp>
      <p:sp>
        <p:nvSpPr>
          <p:cNvPr id="494" name="Rectangle 7"/>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Another way to reduce dimensionality of data</a:t>
            </a:r>
            <a:endParaRPr b="0" lang="en-US" sz="28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Redundant features </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Duplicate much or all of the information contained in one or more other attributes</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Example: purchase price of a product and the amount of sales tax paid</a:t>
            </a:r>
            <a:endParaRPr b="0" lang="en-US" sz="24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Irrelevant features</a:t>
            </a:r>
            <a:endParaRPr b="0" lang="en-US" sz="28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Contain no information that is useful for the data mining task at hand</a:t>
            </a:r>
            <a:endParaRPr b="0" lang="en-US" sz="2400" spc="-1" strike="noStrike">
              <a:solidFill>
                <a:srgbClr val="000000"/>
              </a:solidFill>
              <a:latin typeface="Arial"/>
            </a:endParaRPr>
          </a:p>
          <a:p>
            <a:pPr lvl="1" marL="800280" indent="-342720">
              <a:lnSpc>
                <a:spcPct val="90000"/>
              </a:lnSpc>
              <a:spcBef>
                <a:spcPts val="241"/>
              </a:spcBef>
              <a:spcAft>
                <a:spcPts val="400"/>
              </a:spcAft>
              <a:buClr>
                <a:srgbClr val="0c7b9c"/>
              </a:buClr>
              <a:buFont typeface="Arial"/>
              <a:buChar char="–"/>
            </a:pPr>
            <a:r>
              <a:rPr b="0" lang="en-US" sz="2400" spc="-1" strike="noStrike">
                <a:solidFill>
                  <a:srgbClr val="000000"/>
                </a:solidFill>
                <a:latin typeface="Arial"/>
              </a:rPr>
              <a:t>Example: students' ID is often irrelevant to the task of predicting students' GPA</a:t>
            </a:r>
            <a:endParaRPr b="0" lang="en-US" sz="2400" spc="-1" strike="noStrike">
              <a:solidFill>
                <a:srgbClr val="000000"/>
              </a:solidFill>
              <a:latin typeface="Arial"/>
            </a:endParaRPr>
          </a:p>
          <a:p>
            <a:pPr marL="291960" indent="-291600">
              <a:lnSpc>
                <a:spcPct val="9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Many techniques developed, especially for classification</a:t>
            </a:r>
            <a:endParaRPr b="0" lang="en-US" sz="2800" spc="-1" strike="noStrike">
              <a:solidFill>
                <a:srgbClr val="000000"/>
              </a:solidFill>
              <a:latin typeface="Arial"/>
            </a:endParaRPr>
          </a:p>
        </p:txBody>
      </p:sp>
      <p:sp>
        <p:nvSpPr>
          <p:cNvPr id="495" name="Text Box 4"/>
          <p:cNvSpPr/>
          <p:nvPr/>
        </p:nvSpPr>
        <p:spPr>
          <a:xfrm>
            <a:off x="1676520" y="3657600"/>
            <a:ext cx="1599840" cy="304560"/>
          </a:xfrm>
          <a:prstGeom prst="rect">
            <a:avLst/>
          </a:prstGeom>
          <a:noFill/>
          <a:ln w="0">
            <a:noFill/>
          </a:ln>
        </p:spPr>
        <p:style>
          <a:lnRef idx="0"/>
          <a:fillRef idx="0"/>
          <a:effectRef idx="0"/>
          <a:fontRef idx="minor"/>
        </p:style>
      </p:sp>
      <p:sp>
        <p:nvSpPr>
          <p:cNvPr id="496" name="Rectangle 5"/>
          <p:cNvSpPr/>
          <p:nvPr/>
        </p:nvSpPr>
        <p:spPr>
          <a:xfrm>
            <a:off x="1717560" y="5985000"/>
            <a:ext cx="183960" cy="304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Rectangle 1026"/>
          <p:cNvSpPr txBox="1"/>
          <p:nvPr/>
        </p:nvSpPr>
        <p:spPr>
          <a:xfrm>
            <a:off x="380880" y="152280"/>
            <a:ext cx="8280000" cy="53316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Feature Creation</a:t>
            </a:r>
            <a:endParaRPr b="0" lang="en-US" sz="3200" spc="-1" strike="noStrike">
              <a:solidFill>
                <a:srgbClr val="000000"/>
              </a:solidFill>
              <a:latin typeface="Arial"/>
            </a:endParaRPr>
          </a:p>
        </p:txBody>
      </p:sp>
      <p:sp>
        <p:nvSpPr>
          <p:cNvPr id="498" name="Rectangle 1027"/>
          <p:cNvSpPr txBox="1"/>
          <p:nvPr/>
        </p:nvSpPr>
        <p:spPr>
          <a:xfrm>
            <a:off x="411120" y="1143000"/>
            <a:ext cx="8318160" cy="5181120"/>
          </a:xfrm>
          <a:prstGeom prst="rect">
            <a:avLst/>
          </a:prstGeom>
          <a:noFill/>
          <a:ln w="0">
            <a:noFill/>
          </a:ln>
        </p:spPr>
        <p:txBody>
          <a:bodyPr lIns="90360" rIns="90360" tIns="44280" bIns="44280">
            <a:noAutofit/>
          </a:bodyPr>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Create new attributes that can capture the important information in a data set much more efficiently than the original attributes</a:t>
            </a:r>
            <a:endParaRPr b="0" lang="en-US" sz="2800" spc="-1" strike="noStrike">
              <a:solidFill>
                <a:srgbClr val="000000"/>
              </a:solidFill>
              <a:latin typeface="Arial"/>
            </a:endParaRPr>
          </a:p>
          <a:p>
            <a:endParaRPr b="0" lang="en-US" sz="2800" spc="-1" strike="noStrike">
              <a:solidFill>
                <a:srgbClr val="000000"/>
              </a:solidFill>
              <a:latin typeface="Arial"/>
            </a:endParaRPr>
          </a:p>
          <a:p>
            <a:pPr marL="291960" indent="-291600">
              <a:lnSpc>
                <a:spcPct val="100000"/>
              </a:lnSpc>
              <a:spcBef>
                <a:spcPts val="281"/>
              </a:spcBef>
              <a:spcAft>
                <a:spcPts val="400"/>
              </a:spcAft>
              <a:buClr>
                <a:srgbClr val="0c7b9c"/>
              </a:buClr>
              <a:buSzPct val="75000"/>
              <a:buFont typeface="Monotype Sorts" charset="2"/>
              <a:buChar char=""/>
            </a:pPr>
            <a:r>
              <a:rPr b="0" lang="en-US" sz="2800" spc="-1" strike="noStrike">
                <a:solidFill>
                  <a:srgbClr val="000000"/>
                </a:solidFill>
                <a:latin typeface="Arial"/>
              </a:rPr>
              <a:t>Three general methodologies:</a:t>
            </a:r>
            <a:endParaRPr b="0" lang="en-US" sz="2800" spc="-1" strike="noStrike">
              <a:solidFill>
                <a:srgbClr val="000000"/>
              </a:solidFill>
              <a:latin typeface="Arial"/>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Feature extraction</a:t>
            </a:r>
            <a:endParaRPr b="0" lang="en-US" sz="2400" spc="-1" strike="noStrike">
              <a:solidFill>
                <a:srgbClr val="000000"/>
              </a:solidFill>
              <a:latin typeface="Arial"/>
            </a:endParaRPr>
          </a:p>
          <a:p>
            <a:pPr lvl="2" marL="1147680" indent="-232920">
              <a:lnSpc>
                <a:spcPct val="100000"/>
              </a:lnSpc>
              <a:spcBef>
                <a:spcPts val="241"/>
              </a:spcBef>
              <a:spcAft>
                <a:spcPts val="400"/>
              </a:spcAft>
              <a:buClr>
                <a:srgbClr val="0c7b9c"/>
              </a:buClr>
              <a:buSzPct val="70000"/>
              <a:buFont typeface="Wingdings" charset="2"/>
              <a:buChar char=""/>
            </a:pPr>
            <a:r>
              <a:rPr b="0" lang="en-US" sz="2400" spc="-1" strike="noStrike">
                <a:solidFill>
                  <a:srgbClr val="000000"/>
                </a:solidFill>
                <a:latin typeface="Arial"/>
              </a:rPr>
              <a:t> </a:t>
            </a:r>
            <a:r>
              <a:rPr b="0" lang="en-US" sz="2200" spc="-1" strike="noStrike">
                <a:solidFill>
                  <a:srgbClr val="000000"/>
                </a:solidFill>
                <a:latin typeface="Arial"/>
              </a:rPr>
              <a:t>Example: extracting edges from images</a:t>
            </a:r>
            <a:endParaRPr b="0" lang="en-US" sz="2200" spc="-1" strike="noStrike">
              <a:solidFill>
                <a:srgbClr val="000000"/>
              </a:solidFill>
              <a:latin typeface="Times New Roman"/>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Feature construction</a:t>
            </a:r>
            <a:endParaRPr b="0" lang="en-US" sz="2400" spc="-1" strike="noStrike">
              <a:solidFill>
                <a:srgbClr val="000000"/>
              </a:solidFill>
              <a:latin typeface="Arial"/>
            </a:endParaRPr>
          </a:p>
          <a:p>
            <a:pPr lvl="2" marL="1147680" indent="-232920">
              <a:lnSpc>
                <a:spcPct val="100000"/>
              </a:lnSpc>
              <a:spcBef>
                <a:spcPts val="241"/>
              </a:spcBef>
              <a:spcAft>
                <a:spcPts val="400"/>
              </a:spcAft>
              <a:buClr>
                <a:srgbClr val="0c7b9c"/>
              </a:buClr>
              <a:buSzPct val="70000"/>
              <a:buFont typeface="Wingdings" charset="2"/>
              <a:buChar char=""/>
            </a:pPr>
            <a:r>
              <a:rPr b="0" lang="en-US" sz="2200" spc="-1" strike="noStrike">
                <a:solidFill>
                  <a:srgbClr val="000000"/>
                </a:solidFill>
                <a:latin typeface="Arial"/>
              </a:rPr>
              <a:t> </a:t>
            </a:r>
            <a:r>
              <a:rPr b="0" lang="en-US" sz="2200" spc="-1" strike="noStrike">
                <a:solidFill>
                  <a:srgbClr val="000000"/>
                </a:solidFill>
                <a:latin typeface="Arial"/>
              </a:rPr>
              <a:t>Example: dividing mass by volume to get density</a:t>
            </a:r>
            <a:r>
              <a:rPr b="0" lang="en-US" sz="2400" spc="-1" strike="noStrike">
                <a:solidFill>
                  <a:srgbClr val="000000"/>
                </a:solidFill>
                <a:latin typeface="Arial"/>
              </a:rPr>
              <a:t> </a:t>
            </a:r>
            <a:endParaRPr b="0" lang="en-US" sz="2400" spc="-1" strike="noStrike">
              <a:solidFill>
                <a:srgbClr val="000000"/>
              </a:solidFill>
              <a:latin typeface="Times New Roman"/>
            </a:endParaRPr>
          </a:p>
          <a:p>
            <a:pPr lvl="1" marL="800280" indent="-342720">
              <a:lnSpc>
                <a:spcPct val="100000"/>
              </a:lnSpc>
              <a:spcBef>
                <a:spcPts val="241"/>
              </a:spcBef>
              <a:spcAft>
                <a:spcPts val="400"/>
              </a:spcAft>
              <a:buClr>
                <a:srgbClr val="0c7b9c"/>
              </a:buClr>
              <a:buFont typeface="Arial"/>
              <a:buChar char="–"/>
            </a:pPr>
            <a:r>
              <a:rPr b="0" lang="en-US" sz="2400" spc="-1" strike="noStrike">
                <a:solidFill>
                  <a:srgbClr val="000000"/>
                </a:solidFill>
                <a:latin typeface="Arial"/>
              </a:rPr>
              <a:t>Mapping data to new space</a:t>
            </a:r>
            <a:endParaRPr b="0" lang="en-US" sz="2400" spc="-1" strike="noStrike">
              <a:solidFill>
                <a:srgbClr val="000000"/>
              </a:solidFill>
              <a:latin typeface="Arial"/>
            </a:endParaRPr>
          </a:p>
          <a:p>
            <a:pPr lvl="2" marL="1147680" indent="-232920">
              <a:lnSpc>
                <a:spcPct val="100000"/>
              </a:lnSpc>
              <a:spcBef>
                <a:spcPts val="221"/>
              </a:spcBef>
              <a:spcAft>
                <a:spcPts val="400"/>
              </a:spcAft>
              <a:buClr>
                <a:srgbClr val="0c7b9c"/>
              </a:buClr>
              <a:buSzPct val="70000"/>
              <a:buFont typeface="Wingdings" charset="2"/>
              <a:buChar char=""/>
            </a:pPr>
            <a:r>
              <a:rPr b="0" lang="en-US" sz="2200" spc="-1" strike="noStrike">
                <a:solidFill>
                  <a:srgbClr val="000000"/>
                </a:solidFill>
                <a:latin typeface="Arial"/>
              </a:rPr>
              <a:t> </a:t>
            </a:r>
            <a:r>
              <a:rPr b="0" lang="en-US" sz="2200" spc="-1" strike="noStrike">
                <a:solidFill>
                  <a:srgbClr val="000000"/>
                </a:solidFill>
                <a:latin typeface="Arial"/>
              </a:rPr>
              <a:t>Example: Fourier and wavelet analysis </a:t>
            </a:r>
            <a:endParaRPr b="0" lang="en-US" sz="2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Rectangle 2"/>
          <p:cNvSpPr txBox="1"/>
          <p:nvPr/>
        </p:nvSpPr>
        <p:spPr>
          <a:xfrm>
            <a:off x="228600" y="0"/>
            <a:ext cx="8584920" cy="685440"/>
          </a:xfrm>
          <a:prstGeom prst="rect">
            <a:avLst/>
          </a:prstGeom>
          <a:noFill/>
          <a:ln w="0">
            <a:noFill/>
          </a:ln>
        </p:spPr>
        <p:txBody>
          <a:bodyPr lIns="90360" rIns="90360" tIns="44280" bIns="44280" anchor="b">
            <a:noAutofit/>
          </a:bodyPr>
          <a:p>
            <a:pPr>
              <a:lnSpc>
                <a:spcPts val="3600"/>
              </a:lnSpc>
            </a:pPr>
            <a:r>
              <a:rPr b="1" lang="en-US" sz="3200" spc="-1" strike="noStrike">
                <a:solidFill>
                  <a:srgbClr val="000000"/>
                </a:solidFill>
                <a:latin typeface="Tahoma"/>
              </a:rPr>
              <a:t>Mapping Data to a New Space</a:t>
            </a:r>
            <a:endParaRPr b="0" lang="en-US" sz="3200" spc="-1" strike="noStrike">
              <a:solidFill>
                <a:srgbClr val="000000"/>
              </a:solidFill>
              <a:latin typeface="Arial"/>
            </a:endParaRPr>
          </a:p>
        </p:txBody>
      </p:sp>
      <p:sp>
        <p:nvSpPr>
          <p:cNvPr id="500" name="Rectangle 3"/>
          <p:cNvSpPr txBox="1"/>
          <p:nvPr/>
        </p:nvSpPr>
        <p:spPr>
          <a:xfrm>
            <a:off x="146160" y="990720"/>
            <a:ext cx="8394480" cy="5028840"/>
          </a:xfrm>
          <a:prstGeom prst="rect">
            <a:avLst/>
          </a:prstGeom>
          <a:noFill/>
          <a:ln w="0">
            <a:noFill/>
          </a:ln>
        </p:spPr>
        <p:txBody>
          <a:bodyPr lIns="90360" rIns="90360" tIns="44280" bIns="44280">
            <a:noAutofit/>
          </a:bodyPr>
          <a:p>
            <a:pPr algn="just">
              <a:lnSpc>
                <a:spcPct val="95000"/>
              </a:lnSpc>
              <a:spcBef>
                <a:spcPts val="561"/>
              </a:spcBef>
              <a:spcAft>
                <a:spcPts val="400"/>
              </a:spcAft>
              <a:tabLst>
                <a:tab algn="l" pos="1198440"/>
              </a:tabLst>
            </a:pPr>
            <a:endParaRPr b="0" lang="en-US" sz="2800" spc="-1" strike="noStrike">
              <a:solidFill>
                <a:srgbClr val="000000"/>
              </a:solidFill>
              <a:latin typeface="Arial"/>
            </a:endParaRPr>
          </a:p>
          <a:p>
            <a:pPr algn="just">
              <a:lnSpc>
                <a:spcPct val="95000"/>
              </a:lnSpc>
              <a:spcBef>
                <a:spcPts val="561"/>
              </a:spcBef>
              <a:spcAft>
                <a:spcPts val="400"/>
              </a:spcAft>
              <a:tabLst>
                <a:tab algn="l" pos="1198440"/>
              </a:tabLst>
            </a:pPr>
            <a:endParaRPr b="0" lang="en-US" sz="2800" spc="-1" strike="noStrike">
              <a:solidFill>
                <a:srgbClr val="000000"/>
              </a:solidFill>
              <a:latin typeface="Arial"/>
            </a:endParaRPr>
          </a:p>
        </p:txBody>
      </p:sp>
      <p:sp>
        <p:nvSpPr>
          <p:cNvPr id="501" name="Text Box 4"/>
          <p:cNvSpPr/>
          <p:nvPr/>
        </p:nvSpPr>
        <p:spPr>
          <a:xfrm>
            <a:off x="1676520" y="3657600"/>
            <a:ext cx="1599840" cy="304560"/>
          </a:xfrm>
          <a:prstGeom prst="rect">
            <a:avLst/>
          </a:prstGeom>
          <a:noFill/>
          <a:ln w="0">
            <a:noFill/>
          </a:ln>
        </p:spPr>
        <p:style>
          <a:lnRef idx="0"/>
          <a:fillRef idx="0"/>
          <a:effectRef idx="0"/>
          <a:fontRef idx="minor"/>
        </p:style>
      </p:sp>
      <p:sp>
        <p:nvSpPr>
          <p:cNvPr id="502" name="Rectangle 5"/>
          <p:cNvSpPr/>
          <p:nvPr/>
        </p:nvSpPr>
        <p:spPr>
          <a:xfrm>
            <a:off x="1717560" y="5985000"/>
            <a:ext cx="183960" cy="304560"/>
          </a:xfrm>
          <a:prstGeom prst="rect">
            <a:avLst/>
          </a:prstGeom>
          <a:noFill/>
          <a:ln w="0">
            <a:noFill/>
          </a:ln>
        </p:spPr>
        <p:style>
          <a:lnRef idx="0"/>
          <a:fillRef idx="0"/>
          <a:effectRef idx="0"/>
          <a:fontRef idx="minor"/>
        </p:style>
      </p:sp>
      <p:pic>
        <p:nvPicPr>
          <p:cNvPr id="503" name="Picture 6" descr=""/>
          <p:cNvPicPr/>
          <p:nvPr/>
        </p:nvPicPr>
        <p:blipFill>
          <a:blip r:embed="rId1"/>
          <a:srcRect l="0" t="0" r="8211" b="0"/>
          <a:stretch/>
        </p:blipFill>
        <p:spPr>
          <a:xfrm>
            <a:off x="4419720" y="1523880"/>
            <a:ext cx="4698720" cy="3838320"/>
          </a:xfrm>
          <a:prstGeom prst="rect">
            <a:avLst/>
          </a:prstGeom>
          <a:ln w="0">
            <a:noFill/>
          </a:ln>
        </p:spPr>
      </p:pic>
      <p:pic>
        <p:nvPicPr>
          <p:cNvPr id="504" name="Picture 8" descr=""/>
          <p:cNvPicPr/>
          <p:nvPr/>
        </p:nvPicPr>
        <p:blipFill>
          <a:blip r:embed="rId2"/>
          <a:srcRect l="8394" t="0" r="6250" b="0"/>
          <a:stretch/>
        </p:blipFill>
        <p:spPr>
          <a:xfrm>
            <a:off x="76320" y="1366920"/>
            <a:ext cx="4689000" cy="4119120"/>
          </a:xfrm>
          <a:prstGeom prst="rect">
            <a:avLst/>
          </a:prstGeom>
          <a:ln w="0">
            <a:noFill/>
          </a:ln>
        </p:spPr>
      </p:pic>
      <p:sp>
        <p:nvSpPr>
          <p:cNvPr id="505" name="Text Box 10"/>
          <p:cNvSpPr/>
          <p:nvPr/>
        </p:nvSpPr>
        <p:spPr>
          <a:xfrm>
            <a:off x="914400" y="5715000"/>
            <a:ext cx="3885840" cy="4255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00"/>
              </a:spcBef>
            </a:pPr>
            <a:r>
              <a:rPr b="1" lang="en-US" sz="2200" spc="-1" strike="noStrike">
                <a:solidFill>
                  <a:srgbClr val="000000"/>
                </a:solidFill>
                <a:latin typeface="Arial"/>
              </a:rPr>
              <a:t>Two Sine Waves + Noise</a:t>
            </a:r>
            <a:endParaRPr b="0" lang="tr-TR" sz="2200" spc="-1" strike="noStrike">
              <a:latin typeface="Arial"/>
            </a:endParaRPr>
          </a:p>
        </p:txBody>
      </p:sp>
      <p:sp>
        <p:nvSpPr>
          <p:cNvPr id="506" name="Text Box 11"/>
          <p:cNvSpPr/>
          <p:nvPr/>
        </p:nvSpPr>
        <p:spPr>
          <a:xfrm>
            <a:off x="5867280" y="5715000"/>
            <a:ext cx="2514240" cy="42552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100"/>
              </a:spcBef>
            </a:pPr>
            <a:r>
              <a:rPr b="1" lang="en-US" sz="2200" spc="-1" strike="noStrike">
                <a:solidFill>
                  <a:srgbClr val="000000"/>
                </a:solidFill>
                <a:latin typeface="Arial"/>
              </a:rPr>
              <a:t>Frequency</a:t>
            </a:r>
            <a:endParaRPr b="0" lang="tr-TR" sz="2200" spc="-1" strike="noStrike">
              <a:latin typeface="Arial"/>
            </a:endParaRPr>
          </a:p>
        </p:txBody>
      </p:sp>
      <p:sp>
        <p:nvSpPr>
          <p:cNvPr id="507" name="Rectangle 12"/>
          <p:cNvSpPr/>
          <p:nvPr/>
        </p:nvSpPr>
        <p:spPr>
          <a:xfrm>
            <a:off x="298440" y="1143000"/>
            <a:ext cx="8394480" cy="5028840"/>
          </a:xfrm>
          <a:prstGeom prst="rect">
            <a:avLst/>
          </a:prstGeom>
          <a:noFill/>
          <a:ln w="0">
            <a:noFill/>
          </a:ln>
        </p:spPr>
        <p:style>
          <a:lnRef idx="0"/>
          <a:fillRef idx="0"/>
          <a:effectRef idx="0"/>
          <a:fontRef idx="minor"/>
        </p:style>
        <p:txBody>
          <a:bodyPr lIns="90360" rIns="90360" tIns="44280" bIns="44280">
            <a:noAutofit/>
          </a:bodyPr>
          <a:p>
            <a:pPr marL="285840" indent="-285480" algn="just">
              <a:lnSpc>
                <a:spcPct val="95000"/>
              </a:lnSpc>
              <a:spcBef>
                <a:spcPts val="561"/>
              </a:spcBef>
              <a:spcAft>
                <a:spcPts val="400"/>
              </a:spcAft>
              <a:buClr>
                <a:srgbClr val="0c7b9c"/>
              </a:buClr>
              <a:buSzPct val="75000"/>
              <a:buFont typeface="Monotype Sorts" charset="2"/>
              <a:buChar char=""/>
              <a:tabLst>
                <a:tab algn="l" pos="1198440"/>
              </a:tabLst>
            </a:pPr>
            <a:r>
              <a:rPr b="1" lang="en-US" sz="2800" spc="-1" strike="noStrike">
                <a:solidFill>
                  <a:srgbClr val="000000"/>
                </a:solidFill>
                <a:latin typeface="Times New Roman"/>
              </a:rPr>
              <a:t>Fourier and wavelet transform</a:t>
            </a:r>
            <a:endParaRPr b="0" lang="tr-TR" sz="2800" spc="-1" strike="noStrike">
              <a:latin typeface="Arial"/>
            </a:endParaRPr>
          </a:p>
        </p:txBody>
      </p:sp>
      <p:sp>
        <p:nvSpPr>
          <p:cNvPr id="508" name="Text Box 13"/>
          <p:cNvSpPr/>
          <p:nvPr/>
        </p:nvSpPr>
        <p:spPr>
          <a:xfrm>
            <a:off x="5562720" y="5257800"/>
            <a:ext cx="2285640" cy="3034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700"/>
              </a:spcBef>
            </a:pPr>
            <a:r>
              <a:rPr b="0" lang="en-US" sz="1400" spc="-1" strike="noStrike">
                <a:solidFill>
                  <a:srgbClr val="000000"/>
                </a:solidFill>
                <a:latin typeface="Arial"/>
              </a:rPr>
              <a:t>Frequency</a:t>
            </a:r>
            <a:endParaRPr b="0" lang="tr-TR"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 Box 1034"/>
          <p:cNvSpPr/>
          <p:nvPr/>
        </p:nvSpPr>
        <p:spPr>
          <a:xfrm>
            <a:off x="1066680" y="6248520"/>
            <a:ext cx="7162560" cy="395280"/>
          </a:xfrm>
          <a:prstGeom prst="rect">
            <a:avLst/>
          </a:prstGeom>
          <a:noFill/>
          <a:ln w="0">
            <a:noFill/>
          </a:ln>
        </p:spPr>
        <p:style>
          <a:lnRef idx="0"/>
          <a:fillRef idx="0"/>
          <a:effectRef idx="0"/>
          <a:fontRef idx="minor"/>
        </p:style>
        <p:txBody>
          <a:bodyPr lIns="90000" rIns="90000" tIns="45000" bIns="45000">
            <a:spAutoFit/>
          </a:bodyPr>
          <a:p>
            <a:pPr>
              <a:lnSpc>
                <a:spcPct val="100000"/>
              </a:lnSpc>
              <a:spcBef>
                <a:spcPts val="1001"/>
              </a:spcBef>
            </a:pPr>
            <a:r>
              <a:rPr b="1" lang="en-US" sz="2000" spc="-1" strike="noStrike">
                <a:solidFill>
                  <a:srgbClr val="000000"/>
                </a:solidFill>
                <a:latin typeface="Arial"/>
              </a:rPr>
              <a:t>This categorization of attributes is due to S. S. Stevens</a:t>
            </a:r>
            <a:endParaRPr b="0" lang="tr-TR" sz="2000" spc="-1" strike="noStrike">
              <a:latin typeface="Arial"/>
            </a:endParaRPr>
          </a:p>
        </p:txBody>
      </p:sp>
      <p:pic>
        <p:nvPicPr>
          <p:cNvPr id="209" name="" descr=""/>
          <p:cNvPicPr/>
          <p:nvPr/>
        </p:nvPicPr>
        <p:blipFill>
          <a:blip r:embed="rId1"/>
          <a:stretch/>
        </p:blipFill>
        <p:spPr>
          <a:xfrm>
            <a:off x="279360" y="533520"/>
            <a:ext cx="8585280" cy="5359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Porky:Words:ASCI:PSE:Budgets FY97:LC.BRev.FY97</Template>
  <TotalTime>0</TotalTime>
  <Application>LibreOffice/7.1.5.2$Windows_X86_64 LibreOffice_project/85f04e9f809797b8199d13c421bd8a2b025d52b5</Application>
  <AppVersion>15.0000</AppVersion>
  <Pages>3</Pages>
  <Words>4903</Words>
  <Paragraphs>769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1998-03-18T13:44:31Z</dcterms:created>
  <dc:creator>Computations</dc:creator>
  <dc:description/>
  <dc:language>tr-TR</dc:language>
  <cp:lastModifiedBy>Michael Steinbach</cp:lastModifiedBy>
  <cp:lastPrinted>2019-08-22T18:06:35Z</cp:lastPrinted>
  <dcterms:modified xsi:type="dcterms:W3CDTF">2021-01-27T18:12:13Z</dcterms:modified>
  <cp:revision>612</cp:revision>
  <dc:subject/>
  <dc:title>Steven F. Ashby Center for Applied Scientific Computing  Month DD, 1997</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32</vt:i4>
  </property>
  <property fmtid="{D5CDD505-2E9C-101B-9397-08002B2CF9AE}" pid="3" name="PresentationFormat">
    <vt:lpwstr>On-screen Show (4:3)</vt:lpwstr>
  </property>
  <property fmtid="{D5CDD505-2E9C-101B-9397-08002B2CF9AE}" pid="4" name="Slides">
    <vt:i4>87</vt:i4>
  </property>
</Properties>
</file>